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5.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6.xml" ContentType="application/vnd.openxmlformats-officedocument.them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7.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8.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4"/>
    <p:sldMasterId id="2147483689" r:id="rId5"/>
    <p:sldMasterId id="2147483701" r:id="rId6"/>
    <p:sldMasterId id="2147483706" r:id="rId7"/>
    <p:sldMasterId id="2147483729" r:id="rId8"/>
    <p:sldMasterId id="2147483746" r:id="rId9"/>
    <p:sldMasterId id="2147483758" r:id="rId10"/>
    <p:sldMasterId id="2147483763" r:id="rId11"/>
    <p:sldMasterId id="2147483786" r:id="rId12"/>
  </p:sldMasterIdLst>
  <p:notesMasterIdLst>
    <p:notesMasterId r:id="rId21"/>
  </p:notesMasterIdLst>
  <p:handoutMasterIdLst>
    <p:handoutMasterId r:id="rId22"/>
  </p:handoutMasterIdLst>
  <p:sldIdLst>
    <p:sldId id="265" r:id="rId13"/>
    <p:sldId id="266" r:id="rId14"/>
    <p:sldId id="269" r:id="rId15"/>
    <p:sldId id="270" r:id="rId16"/>
    <p:sldId id="271" r:id="rId17"/>
    <p:sldId id="272" r:id="rId18"/>
    <p:sldId id="273" r:id="rId19"/>
    <p:sldId id="274" r:id="rId20"/>
  </p:sldIdLst>
  <p:sldSz cx="9144000" cy="6858000" type="screen4x3"/>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88">
          <p15:clr>
            <a:srgbClr val="A4A3A4"/>
          </p15:clr>
        </p15:guide>
        <p15:guide id="2" pos="249">
          <p15:clr>
            <a:srgbClr val="A4A3A4"/>
          </p15:clr>
        </p15:guide>
      </p15:sldGuideLst>
    </p:ext>
    <p:ext uri="{2D200454-40CA-4A62-9FC3-DE9A4176ACB9}">
      <p15:notesGuideLst xmlns:p15="http://schemas.microsoft.com/office/powerpoint/2012/main">
        <p15:guide id="1" orient="horz" pos="3224">
          <p15:clr>
            <a:srgbClr val="A4A3A4"/>
          </p15:clr>
        </p15:guide>
        <p15:guide id="2" pos="426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95" autoAdjust="0"/>
    <p:restoredTop sz="86410" autoAdjust="0"/>
  </p:normalViewPr>
  <p:slideViewPr>
    <p:cSldViewPr snapToGrid="0" showGuides="1">
      <p:cViewPr varScale="1">
        <p:scale>
          <a:sx n="70" d="100"/>
          <a:sy n="70" d="100"/>
        </p:scale>
        <p:origin x="1028" y="64"/>
      </p:cViewPr>
      <p:guideLst>
        <p:guide orient="horz" pos="788"/>
        <p:guide pos="2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5" d="100"/>
          <a:sy n="55" d="100"/>
        </p:scale>
        <p:origin x="2564" y="52"/>
      </p:cViewPr>
      <p:guideLst>
        <p:guide orient="horz" pos="3224"/>
        <p:guide pos="4265"/>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7.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DB228672-4337-41E0-A109-2BF6C0A0EED5}" type="datetimeFigureOut">
              <a:rPr lang="en-US" smtClean="0"/>
              <a:pPr/>
              <a:t>3/9/2018</a:t>
            </a:fld>
            <a:endParaRPr lang="en-US"/>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r>
              <a:rPr lang="en-US" smtClean="0"/>
              <a:t>Page XX-#</a:t>
            </a:r>
            <a:endParaRPr lang="en-US"/>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160127972"/>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691449" y="768350"/>
            <a:ext cx="5041139" cy="3836988"/>
          </a:xfrm>
          <a:prstGeom prst="rect">
            <a:avLst/>
          </a:prstGeom>
          <a:noFill/>
          <a:ln w="12700">
            <a:solidFill>
              <a:prstClr val="black"/>
            </a:solidFill>
          </a:ln>
        </p:spPr>
        <p:txBody>
          <a:bodyPr vert="horz" lIns="99048" tIns="49524" rIns="99048" bIns="49524" rtlCol="0" anchor="ctr"/>
          <a:lstStyle/>
          <a:p>
            <a:r>
              <a:rPr lang="en-US" dirty="0" smtClean="0"/>
              <a:t>text</a:t>
            </a:r>
            <a:endParaRPr lang="en-US" dirty="0"/>
          </a:p>
        </p:txBody>
      </p:sp>
      <p:sp>
        <p:nvSpPr>
          <p:cNvPr id="5" name="Notes Placeholder 4"/>
          <p:cNvSpPr>
            <a:spLocks noGrp="1"/>
          </p:cNvSpPr>
          <p:nvPr>
            <p:ph type="body" sz="quarter" idx="3"/>
          </p:nvPr>
        </p:nvSpPr>
        <p:spPr>
          <a:xfrm>
            <a:off x="1714710" y="4889500"/>
            <a:ext cx="5011597" cy="4605576"/>
          </a:xfrm>
          <a:prstGeom prst="rect">
            <a:avLst/>
          </a:prstGeom>
        </p:spPr>
        <p:txBody>
          <a:bodyPr vert="horz" lIns="99048" tIns="49524" rIns="99048" bIns="49524"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484194" y="702231"/>
            <a:ext cx="0" cy="8955286"/>
          </a:xfrm>
          <a:prstGeom prst="line">
            <a:avLst/>
          </a:prstGeom>
          <a:noFill/>
          <a:ln w="9525">
            <a:solidFill>
              <a:schemeClr val="tx1"/>
            </a:solidFill>
            <a:round/>
            <a:headEnd/>
            <a:tailEnd/>
          </a:ln>
          <a:effectLst/>
        </p:spPr>
        <p:txBody>
          <a:bodyPr lIns="99048" tIns="49524" rIns="99048" bIns="49524"/>
          <a:lstStyle/>
          <a:p>
            <a:endParaRPr lang="en-US"/>
          </a:p>
        </p:txBody>
      </p:sp>
      <p:sp>
        <p:nvSpPr>
          <p:cNvPr id="11" name="Rectangle 14"/>
          <p:cNvSpPr>
            <a:spLocks noChangeArrowheads="1"/>
          </p:cNvSpPr>
          <p:nvPr/>
        </p:nvSpPr>
        <p:spPr bwMode="auto">
          <a:xfrm>
            <a:off x="249791" y="170577"/>
            <a:ext cx="6729545" cy="240240"/>
          </a:xfrm>
          <a:prstGeom prst="rect">
            <a:avLst/>
          </a:prstGeom>
          <a:noFill/>
          <a:ln w="9525">
            <a:noFill/>
            <a:miter lim="800000"/>
            <a:headEnd/>
            <a:tailEnd/>
          </a:ln>
          <a:effectLst/>
        </p:spPr>
        <p:txBody>
          <a:bodyPr lIns="100138" tIns="50069" rIns="100138" bIns="50069" anchor="ctr" anchorCtr="0"/>
          <a:lstStyle/>
          <a:p>
            <a:pPr marL="0" marR="0" indent="0" algn="l" defTabSz="990478" rtl="0" eaLnBrk="1" fontAlgn="auto" latinLnBrk="0" hangingPunct="1">
              <a:lnSpc>
                <a:spcPct val="100000"/>
              </a:lnSpc>
              <a:spcBef>
                <a:spcPts val="0"/>
              </a:spcBef>
              <a:spcAft>
                <a:spcPts val="0"/>
              </a:spcAft>
              <a:buClrTx/>
              <a:buSzTx/>
              <a:buFontTx/>
              <a:buNone/>
              <a:tabLst/>
              <a:defRPr/>
            </a:pPr>
            <a:r>
              <a:rPr lang="en-US" sz="1000" b="0" dirty="0" smtClean="0">
                <a:latin typeface="Arial" panose="020B0604020202020204" pitchFamily="34" charset="0"/>
                <a:cs typeface="Arial" panose="020B0604020202020204" pitchFamily="34" charset="0"/>
              </a:rPr>
              <a:t>Java Servlets 3.0</a:t>
            </a:r>
            <a:r>
              <a:rPr lang="en-US" sz="1000" b="0" baseline="0" dirty="0" smtClean="0">
                <a:latin typeface="Arial" panose="020B0604020202020204" pitchFamily="34" charset="0"/>
                <a:cs typeface="Arial" panose="020B0604020202020204" pitchFamily="34" charset="0"/>
              </a:rPr>
              <a:t> </a:t>
            </a:r>
            <a:r>
              <a:rPr lang="en-US" sz="1000" b="0" dirty="0" smtClean="0">
                <a:latin typeface="Arial" panose="020B0604020202020204" pitchFamily="34" charset="0"/>
                <a:cs typeface="Arial" panose="020B0604020202020204" pitchFamily="34" charset="0"/>
              </a:rPr>
              <a:t>	                                                                                   Java Web Applications</a:t>
            </a:r>
            <a:endParaRPr lang="en-US" sz="1000" b="0" dirty="0">
              <a:latin typeface="Arial" panose="020B0604020202020204" pitchFamily="34" charset="0"/>
              <a:cs typeface="Arial" panose="020B0604020202020204" pitchFamily="34" charset="0"/>
            </a:endParaRPr>
          </a:p>
        </p:txBody>
      </p:sp>
      <p:sp>
        <p:nvSpPr>
          <p:cNvPr id="12" name="Rectangle 14"/>
          <p:cNvSpPr>
            <a:spLocks noChangeArrowheads="1"/>
          </p:cNvSpPr>
          <p:nvPr/>
        </p:nvSpPr>
        <p:spPr bwMode="auto">
          <a:xfrm>
            <a:off x="4009461" y="9740348"/>
            <a:ext cx="2859730" cy="278296"/>
          </a:xfrm>
          <a:prstGeom prst="rect">
            <a:avLst/>
          </a:prstGeom>
          <a:noFill/>
          <a:ln w="9525">
            <a:noFill/>
            <a:miter lim="800000"/>
            <a:headEnd/>
            <a:tailEnd/>
          </a:ln>
          <a:effectLst/>
        </p:spPr>
        <p:txBody>
          <a:bodyPr lIns="100138" tIns="50069" rIns="100138" bIns="50069"/>
          <a:lstStyle/>
          <a:p>
            <a:pPr marL="0" marR="0" indent="0" algn="r" defTabSz="990478"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	                      Page 01-</a:t>
            </a:r>
            <a:fld id="{BD9FB300-F9DC-4669-88F4-967ABA23CC04}" type="slidenum">
              <a:rPr lang="en-US" sz="1000" smtClean="0">
                <a:latin typeface="Arial" panose="020B0604020202020204" pitchFamily="34" charset="0"/>
                <a:cs typeface="Arial" panose="020B0604020202020204" pitchFamily="34" charset="0"/>
              </a:rPr>
              <a:pPr marL="0" marR="0" indent="0" algn="r" defTabSz="990478" rtl="0" eaLnBrk="1" fontAlgn="auto" latinLnBrk="0" hangingPunct="1">
                <a:lnSpc>
                  <a:spcPct val="100000"/>
                </a:lnSpc>
                <a:spcBef>
                  <a:spcPts val="0"/>
                </a:spcBef>
                <a:spcAft>
                  <a:spcPts val="0"/>
                </a:spcAft>
                <a:buClrTx/>
                <a:buSzTx/>
                <a:buFontTx/>
                <a:buNone/>
                <a:tabLst/>
                <a:defRPr/>
              </a:pPr>
              <a:t>‹#›</a:t>
            </a:fld>
            <a:r>
              <a:rPr lang="en-US" sz="1000" dirty="0" smtClean="0">
                <a:latin typeface="Arial" panose="020B0604020202020204" pitchFamily="34" charset="0"/>
                <a:cs typeface="Arial" panose="020B0604020202020204" pitchFamily="34" charset="0"/>
              </a:rPr>
              <a:t> </a:t>
            </a:r>
          </a:p>
        </p:txBody>
      </p:sp>
      <p:sp>
        <p:nvSpPr>
          <p:cNvPr id="7" name="Text Box 9"/>
          <p:cNvSpPr txBox="1">
            <a:spLocks noChangeArrowheads="1"/>
          </p:cNvSpPr>
          <p:nvPr/>
        </p:nvSpPr>
        <p:spPr bwMode="auto">
          <a:xfrm>
            <a:off x="-6624" y="850531"/>
            <a:ext cx="1600200" cy="274638"/>
          </a:xfrm>
          <a:prstGeom prst="rect">
            <a:avLst/>
          </a:prstGeom>
          <a:noFill/>
          <a:ln w="9525">
            <a:noFill/>
            <a:miter lim="800000"/>
            <a:headEnd/>
            <a:tailEnd/>
          </a:ln>
          <a:effectLst/>
        </p:spPr>
        <p:txBody>
          <a:bodyPr>
            <a:spAutoFit/>
          </a:bodyPr>
          <a:lstStyle/>
          <a:p>
            <a:pPr>
              <a:spcBef>
                <a:spcPct val="50000"/>
              </a:spcBef>
            </a:pPr>
            <a:r>
              <a:rPr lang="en-US" sz="1200" b="1" dirty="0">
                <a:latin typeface="Arial" pitchFamily="34" charset="0"/>
                <a:cs typeface="Arial" pitchFamily="34" charset="0"/>
              </a:rPr>
              <a:t>Instructor Notes:</a:t>
            </a:r>
          </a:p>
        </p:txBody>
      </p:sp>
    </p:spTree>
    <p:extLst>
      <p:ext uri="{BB962C8B-B14F-4D97-AF65-F5344CB8AC3E}">
        <p14:creationId xmlns:p14="http://schemas.microsoft.com/office/powerpoint/2010/main" val="1624588643"/>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000" kern="1200">
        <a:solidFill>
          <a:schemeClr val="tx1"/>
        </a:solidFill>
        <a:latin typeface="Arial" panose="020B0604020202020204" pitchFamily="34" charset="0"/>
        <a:ea typeface="+mn-ea"/>
        <a:cs typeface="Arial" pitchFamily="34" charset="0"/>
      </a:defRPr>
    </a:lvl1pPr>
    <a:lvl2pPr marL="457200" algn="l" defTabSz="914400" rtl="0" eaLnBrk="1" latinLnBrk="0" hangingPunct="1">
      <a:defRPr sz="1000" kern="1200">
        <a:solidFill>
          <a:schemeClr val="tx1"/>
        </a:solidFill>
        <a:latin typeface="Arial" panose="020B0604020202020204" pitchFamily="34" charset="0"/>
        <a:ea typeface="+mn-ea"/>
        <a:cs typeface="Arial" pitchFamily="34" charset="0"/>
      </a:defRPr>
    </a:lvl2pPr>
    <a:lvl3pPr marL="914400" algn="l" defTabSz="914400" rtl="0" eaLnBrk="1" latinLnBrk="0" hangingPunct="1">
      <a:defRPr sz="1000" kern="1200">
        <a:solidFill>
          <a:schemeClr val="tx1"/>
        </a:solidFill>
        <a:latin typeface="Arial" panose="020B0604020202020204" pitchFamily="34" charset="0"/>
        <a:ea typeface="+mn-ea"/>
        <a:cs typeface="Arial" pitchFamily="34" charset="0"/>
      </a:defRPr>
    </a:lvl3pPr>
    <a:lvl4pPr marL="1371600" algn="l" defTabSz="914400" rtl="0" eaLnBrk="1" latinLnBrk="0" hangingPunct="1">
      <a:defRPr sz="1000" kern="1200">
        <a:solidFill>
          <a:schemeClr val="tx1"/>
        </a:solidFill>
        <a:latin typeface="Arial" panose="020B0604020202020204" pitchFamily="34" charset="0"/>
        <a:ea typeface="+mn-ea"/>
        <a:cs typeface="Arial" pitchFamily="34" charset="0"/>
      </a:defRPr>
    </a:lvl4pPr>
    <a:lvl5pPr marL="1828800" algn="l" defTabSz="914400" rtl="0" eaLnBrk="1" latinLnBrk="0" hangingPunct="1">
      <a:defRPr sz="1000" kern="1200">
        <a:solidFill>
          <a:schemeClr val="tx1"/>
        </a:solidFill>
        <a:latin typeface="Arial" panose="020B0604020202020204"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82750" y="768350"/>
            <a:ext cx="5113338" cy="3836988"/>
          </a:xfrm>
        </p:spPr>
      </p:sp>
      <p:sp>
        <p:nvSpPr>
          <p:cNvPr id="3" name="Notes Placeholder 2"/>
          <p:cNvSpPr>
            <a:spLocks noGrp="1"/>
          </p:cNvSpPr>
          <p:nvPr>
            <p:ph type="body" idx="1"/>
          </p:nvPr>
        </p:nvSpPr>
        <p:spPr>
          <a:xfrm>
            <a:off x="1720646" y="5118100"/>
            <a:ext cx="5037136" cy="4605576"/>
          </a:xfrm>
        </p:spPr>
        <p:txBody>
          <a:bodyPr>
            <a:normAutofit/>
          </a:bodyPr>
          <a:lstStyle/>
          <a:p>
            <a:endParaRPr lang="en-US" dirty="0"/>
          </a:p>
        </p:txBody>
      </p:sp>
      <p:sp>
        <p:nvSpPr>
          <p:cNvPr id="4" name="Text Box 9"/>
          <p:cNvSpPr txBox="1">
            <a:spLocks noChangeArrowheads="1"/>
          </p:cNvSpPr>
          <p:nvPr/>
        </p:nvSpPr>
        <p:spPr bwMode="auto">
          <a:xfrm>
            <a:off x="0" y="1177373"/>
            <a:ext cx="1409700" cy="400110"/>
          </a:xfrm>
          <a:prstGeom prst="rect">
            <a:avLst/>
          </a:prstGeom>
          <a:noFill/>
          <a:ln w="9525">
            <a:noFill/>
            <a:miter lim="800000"/>
            <a:headEnd/>
            <a:tailEnd/>
          </a:ln>
          <a:effectLst/>
        </p:spPr>
        <p:txBody>
          <a:bodyPr wrap="square">
            <a:spAutoFit/>
          </a:bodyPr>
          <a:lstStyle/>
          <a:p>
            <a:pPr>
              <a:spcBef>
                <a:spcPct val="50000"/>
              </a:spcBef>
            </a:pPr>
            <a:r>
              <a:rPr lang="en-US" sz="1000" b="0" dirty="0" smtClean="0">
                <a:latin typeface="Arial" panose="020B0604020202020204" pitchFamily="34" charset="0"/>
                <a:cs typeface="Arial" panose="020B0604020202020204" pitchFamily="34" charset="0"/>
              </a:rPr>
              <a:t>Add instructor notes here. </a:t>
            </a:r>
            <a:endParaRPr lang="en-US" sz="10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1012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60" name="Rectangle 2"/>
          <p:cNvSpPr>
            <a:spLocks noGrp="1" noRot="1" noChangeAspect="1" noChangeArrowheads="1" noTextEdit="1"/>
          </p:cNvSpPr>
          <p:nvPr>
            <p:ph type="sldImg"/>
          </p:nvPr>
        </p:nvSpPr>
        <p:spPr>
          <a:xfrm>
            <a:off x="1627188" y="939800"/>
            <a:ext cx="5227637" cy="3921125"/>
          </a:xfrm>
          <a:ln/>
        </p:spPr>
      </p:sp>
      <p:sp>
        <p:nvSpPr>
          <p:cNvPr id="249861" name="Rectangle 4"/>
          <p:cNvSpPr>
            <a:spLocks noGrp="1" noChangeArrowheads="1"/>
          </p:cNvSpPr>
          <p:nvPr>
            <p:ph type="body" idx="1"/>
          </p:nvPr>
        </p:nvSpPr>
        <p:spPr>
          <a:xfrm>
            <a:off x="1720645" y="5117307"/>
            <a:ext cx="5022744" cy="4436776"/>
          </a:xfrm>
          <a:noFill/>
        </p:spPr>
        <p:txBody>
          <a:bodyPr/>
          <a:lstStyle/>
          <a:p>
            <a:r>
              <a:rPr lang="en-US" b="1" u="sng" dirty="0"/>
              <a:t>Lesson Objectives</a:t>
            </a:r>
            <a:r>
              <a:rPr lang="en-US" b="1" dirty="0"/>
              <a:t>:</a:t>
            </a:r>
          </a:p>
          <a:p>
            <a:r>
              <a:rPr lang="en-US" dirty="0"/>
              <a:t>This lesson introduces Web application concepts. The lesson contents are:</a:t>
            </a:r>
          </a:p>
          <a:p>
            <a:r>
              <a:rPr lang="en-US" dirty="0"/>
              <a:t>Lesson 01: Java Web Applications</a:t>
            </a:r>
          </a:p>
          <a:p>
            <a:pPr lvl="1"/>
            <a:r>
              <a:rPr lang="en-US" dirty="0" smtClean="0"/>
              <a:t>1.1:  An </a:t>
            </a:r>
            <a:r>
              <a:rPr lang="en-US" dirty="0"/>
              <a:t>overview </a:t>
            </a:r>
            <a:r>
              <a:rPr lang="en-US" dirty="0" smtClean="0"/>
              <a:t>of Web Applications</a:t>
            </a:r>
            <a:endParaRPr lang="en-US" dirty="0"/>
          </a:p>
          <a:p>
            <a:pPr lvl="1"/>
            <a:r>
              <a:rPr lang="en-US" dirty="0" smtClean="0"/>
              <a:t>1.2:  </a:t>
            </a:r>
            <a:r>
              <a:rPr lang="en-US" dirty="0"/>
              <a:t>What are Web components?</a:t>
            </a:r>
          </a:p>
          <a:p>
            <a:pPr lvl="1"/>
            <a:r>
              <a:rPr lang="en-US" dirty="0" smtClean="0"/>
              <a:t>1.3:  </a:t>
            </a:r>
            <a:r>
              <a:rPr lang="en-US" dirty="0"/>
              <a:t>What are JEE containers?</a:t>
            </a:r>
          </a:p>
          <a:p>
            <a:r>
              <a:rPr lang="en-US" dirty="0"/>
              <a:t>   </a:t>
            </a:r>
          </a:p>
        </p:txBody>
      </p:sp>
    </p:spTree>
    <p:extLst>
      <p:ext uri="{BB962C8B-B14F-4D97-AF65-F5344CB8AC3E}">
        <p14:creationId xmlns:p14="http://schemas.microsoft.com/office/powerpoint/2010/main" val="3607792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4" name="Rectangle 2"/>
          <p:cNvSpPr>
            <a:spLocks noGrp="1" noRot="1" noChangeAspect="1" noChangeArrowheads="1" noTextEdit="1"/>
          </p:cNvSpPr>
          <p:nvPr>
            <p:ph type="sldImg"/>
          </p:nvPr>
        </p:nvSpPr>
        <p:spPr>
          <a:xfrm>
            <a:off x="1639888" y="939800"/>
            <a:ext cx="5227637" cy="3921125"/>
          </a:xfrm>
          <a:ln/>
        </p:spPr>
      </p:sp>
      <p:sp>
        <p:nvSpPr>
          <p:cNvPr id="256005" name="Rectangle 3"/>
          <p:cNvSpPr>
            <a:spLocks noGrp="1" noChangeArrowheads="1"/>
          </p:cNvSpPr>
          <p:nvPr>
            <p:ph type="body" idx="1"/>
          </p:nvPr>
        </p:nvSpPr>
        <p:spPr>
          <a:xfrm>
            <a:off x="1733897" y="5117307"/>
            <a:ext cx="5022744" cy="4436776"/>
          </a:xfrm>
        </p:spPr>
        <p:txBody>
          <a:bodyPr>
            <a:normAutofit/>
          </a:bodyPr>
          <a:lstStyle/>
          <a:p>
            <a:pPr marL="206350" indent="-206350"/>
            <a:r>
              <a:rPr lang="en-US" b="1" u="sng" dirty="0"/>
              <a:t>Web Applications – An Overview</a:t>
            </a:r>
            <a:r>
              <a:rPr lang="en-US" b="1" dirty="0"/>
              <a:t>:</a:t>
            </a:r>
          </a:p>
          <a:p>
            <a:pPr marL="206350" indent="-206350">
              <a:buFontTx/>
              <a:buChar char="•"/>
            </a:pPr>
            <a:r>
              <a:rPr lang="en-US" b="1" dirty="0"/>
              <a:t>Desktop applications </a:t>
            </a:r>
            <a:r>
              <a:rPr lang="en-US" dirty="0"/>
              <a:t>are those that have stand-alone applications running on them. They are maintenance heavy.</a:t>
            </a:r>
          </a:p>
          <a:p>
            <a:pPr marL="206350" indent="-206350">
              <a:buFontTx/>
              <a:buChar char="•"/>
            </a:pPr>
            <a:r>
              <a:rPr lang="en-US" b="1" dirty="0"/>
              <a:t>Server-side applications </a:t>
            </a:r>
            <a:r>
              <a:rPr lang="en-US" dirty="0"/>
              <a:t>on the other hand run on the server side of a client-server system. The server is then able to access server side resources like databases, server components, and provide these services to multiple clients concurrently.</a:t>
            </a:r>
          </a:p>
          <a:p>
            <a:pPr marL="206350" indent="-206350"/>
            <a:r>
              <a:rPr lang="en-US" b="1" dirty="0"/>
              <a:t>Client-side scripting versus Server-side scripting:</a:t>
            </a:r>
          </a:p>
          <a:p>
            <a:pPr marL="206350" indent="-206350">
              <a:buFontTx/>
              <a:buChar char="•"/>
            </a:pPr>
            <a:r>
              <a:rPr lang="en-US" b="1" dirty="0"/>
              <a:t>Client-side scripts </a:t>
            </a:r>
            <a:r>
              <a:rPr lang="en-US" dirty="0"/>
              <a:t>run on the client-side of a client-server application. For example, in a web application, we have written </a:t>
            </a:r>
            <a:r>
              <a:rPr lang="en-US" dirty="0" err="1"/>
              <a:t>Javascript</a:t>
            </a:r>
            <a:r>
              <a:rPr lang="en-US" dirty="0"/>
              <a:t> that runs on the browser to perform presentation validation!</a:t>
            </a:r>
          </a:p>
          <a:p>
            <a:pPr marL="206350" indent="-206350">
              <a:buFontTx/>
              <a:buChar char="•"/>
            </a:pPr>
            <a:r>
              <a:rPr lang="en-US" b="1" dirty="0"/>
              <a:t>Server-side scripts</a:t>
            </a:r>
            <a:r>
              <a:rPr lang="en-US" dirty="0"/>
              <a:t> run on the server-end of a client-server application. For example, when a HTML form is submitted, the data may be persisted on a database at the server side!</a:t>
            </a:r>
          </a:p>
          <a:p>
            <a:pPr marL="206350" indent="-206350"/>
            <a:r>
              <a:rPr lang="en-US" dirty="0"/>
              <a:t>	From a web application perspective, there are many advantages to this: </a:t>
            </a:r>
          </a:p>
          <a:p>
            <a:pPr marL="701589" lvl="1" indent="-206350">
              <a:buFont typeface="Wingdings" pitchFamily="2" charset="2"/>
              <a:buChar char="Ø"/>
            </a:pPr>
            <a:r>
              <a:rPr lang="en-US" dirty="0"/>
              <a:t>The response is in HTML form, so complex code that is executed to generate the response stays at the server-side.</a:t>
            </a:r>
          </a:p>
          <a:p>
            <a:pPr marL="701589" lvl="1" indent="-206350">
              <a:buFont typeface="Wingdings" pitchFamily="2" charset="2"/>
              <a:buChar char="Ø"/>
            </a:pPr>
            <a:r>
              <a:rPr lang="en-US" dirty="0"/>
              <a:t>Server is able to access server side resources like databases, server components, which ensures centralized control.</a:t>
            </a:r>
          </a:p>
        </p:txBody>
      </p:sp>
    </p:spTree>
    <p:extLst>
      <p:ext uri="{BB962C8B-B14F-4D97-AF65-F5344CB8AC3E}">
        <p14:creationId xmlns:p14="http://schemas.microsoft.com/office/powerpoint/2010/main" val="2905506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2" name="Rectangle 2"/>
          <p:cNvSpPr>
            <a:spLocks noGrp="1" noRot="1" noChangeAspect="1" noChangeArrowheads="1" noTextEdit="1"/>
          </p:cNvSpPr>
          <p:nvPr>
            <p:ph type="sldImg"/>
          </p:nvPr>
        </p:nvSpPr>
        <p:spPr>
          <a:xfrm>
            <a:off x="1627188" y="946150"/>
            <a:ext cx="5227637" cy="3921125"/>
          </a:xfrm>
          <a:ln/>
        </p:spPr>
      </p:sp>
      <p:sp>
        <p:nvSpPr>
          <p:cNvPr id="258053" name="Rectangle 3"/>
          <p:cNvSpPr>
            <a:spLocks noGrp="1" noChangeArrowheads="1"/>
          </p:cNvSpPr>
          <p:nvPr>
            <p:ph type="body" idx="1"/>
          </p:nvPr>
        </p:nvSpPr>
        <p:spPr>
          <a:xfrm>
            <a:off x="1720645" y="5117307"/>
            <a:ext cx="5022744" cy="4436776"/>
          </a:xfrm>
        </p:spPr>
        <p:txBody>
          <a:bodyPr/>
          <a:lstStyle/>
          <a:p>
            <a:pPr marL="247620" indent="-247620"/>
            <a:r>
              <a:rPr lang="en-US" b="1" u="sng" dirty="0"/>
              <a:t>Web Applications – An Overview</a:t>
            </a:r>
            <a:r>
              <a:rPr lang="en-US" b="1" dirty="0"/>
              <a:t>:</a:t>
            </a:r>
          </a:p>
          <a:p>
            <a:pPr marL="247620" indent="-247620">
              <a:buFontTx/>
              <a:buChar char="•"/>
            </a:pPr>
            <a:r>
              <a:rPr lang="en-US" dirty="0"/>
              <a:t>A web application relieves the developer of the responsibility of building a client for a specific type of computer or a specific operating system. Since the client runs in a web browser, the user could be using an IBM-compatible or a Mac. They can be running Windows XP or Windows Vista using popular browsers like Internet Explorer, Netscape Navigator, or Firefox.</a:t>
            </a:r>
          </a:p>
          <a:p>
            <a:pPr marL="247620" indent="-247620">
              <a:buFontTx/>
              <a:buChar char="•"/>
            </a:pPr>
            <a:r>
              <a:rPr lang="en-US" b="1" dirty="0"/>
              <a:t>Web applications </a:t>
            </a:r>
            <a:r>
              <a:rPr lang="en-US" dirty="0"/>
              <a:t>commonly use a combination of </a:t>
            </a:r>
            <a:r>
              <a:rPr lang="en-US" b="1" dirty="0"/>
              <a:t>server-side script </a:t>
            </a:r>
            <a:r>
              <a:rPr lang="en-US" dirty="0"/>
              <a:t>(such as ASP, JSP, PHP) and </a:t>
            </a:r>
            <a:r>
              <a:rPr lang="en-US" b="1" dirty="0"/>
              <a:t>client-side script </a:t>
            </a:r>
            <a:r>
              <a:rPr lang="en-US" dirty="0"/>
              <a:t>(such as HTML, JavaScript) to develop the application. </a:t>
            </a:r>
          </a:p>
          <a:p>
            <a:pPr marL="742859" lvl="1" indent="-247620">
              <a:buFont typeface="Wingdings" pitchFamily="2" charset="2"/>
              <a:buChar char="Ø"/>
            </a:pPr>
            <a:r>
              <a:rPr lang="en-US" dirty="0"/>
              <a:t>The client-side script deals with the presentation of the information. </a:t>
            </a:r>
          </a:p>
          <a:p>
            <a:pPr marL="742859" lvl="1" indent="-247620">
              <a:buFont typeface="Wingdings" pitchFamily="2" charset="2"/>
              <a:buChar char="Ø"/>
            </a:pPr>
            <a:r>
              <a:rPr lang="en-US" dirty="0"/>
              <a:t>The server-side script/code deals with business logic, storing and retrieving the information.</a:t>
            </a:r>
          </a:p>
          <a:p>
            <a:pPr marL="247620" indent="-247620">
              <a:buFontTx/>
              <a:buChar char="•"/>
            </a:pPr>
            <a:r>
              <a:rPr lang="en-US" b="1" dirty="0"/>
              <a:t>Web clients (browser) </a:t>
            </a:r>
            <a:r>
              <a:rPr lang="en-US" dirty="0"/>
              <a:t>typically requests for services to a web server, and the web server either sends a static HTML page or dynamically generates a response to the request. </a:t>
            </a:r>
          </a:p>
          <a:p>
            <a:pPr marL="247620" indent="-247620">
              <a:buFontTx/>
              <a:buChar char="•"/>
            </a:pPr>
            <a:r>
              <a:rPr lang="en-US" b="1" dirty="0"/>
              <a:t>Web server </a:t>
            </a:r>
            <a:r>
              <a:rPr lang="en-US" dirty="0"/>
              <a:t>is a computer program that delivers (serves) content, such as a web page, using the Hypertext Transfer Protocol. The term web server can also refer to the computer or virtual machine running the program.</a:t>
            </a:r>
          </a:p>
          <a:p>
            <a:pPr marL="247620" indent="-247620">
              <a:buFontTx/>
              <a:buChar char="•"/>
            </a:pPr>
            <a:r>
              <a:rPr lang="en-US" dirty="0"/>
              <a:t>Web components present in the Web Server are responsible for generating appropriate dynamic response. The JEE platform specifies two types of Web components: </a:t>
            </a:r>
          </a:p>
          <a:p>
            <a:pPr marL="742859" lvl="1" indent="-247620">
              <a:buFont typeface="Wingdings" pitchFamily="2" charset="2"/>
              <a:buChar char="Ø"/>
            </a:pPr>
            <a:r>
              <a:rPr lang="en-US" dirty="0" err="1"/>
              <a:t>Servlets</a:t>
            </a:r>
            <a:endParaRPr lang="en-US" dirty="0"/>
          </a:p>
          <a:p>
            <a:pPr marL="742859" lvl="1" indent="-247620">
              <a:buFont typeface="Wingdings" pitchFamily="2" charset="2"/>
              <a:buChar char="Ø"/>
            </a:pPr>
            <a:r>
              <a:rPr lang="en-US" dirty="0" err="1"/>
              <a:t>JavaServer</a:t>
            </a:r>
            <a:r>
              <a:rPr lang="en-US" dirty="0"/>
              <a:t> Pages (JSP) pages </a:t>
            </a:r>
          </a:p>
        </p:txBody>
      </p:sp>
      <p:sp>
        <p:nvSpPr>
          <p:cNvPr id="258054" name="Rectangle 5"/>
          <p:cNvSpPr>
            <a:spLocks noChangeArrowheads="1"/>
          </p:cNvSpPr>
          <p:nvPr/>
        </p:nvSpPr>
        <p:spPr bwMode="auto">
          <a:xfrm>
            <a:off x="0" y="0"/>
            <a:ext cx="200095" cy="377014"/>
          </a:xfrm>
          <a:prstGeom prst="rect">
            <a:avLst/>
          </a:prstGeom>
          <a:noFill/>
          <a:ln w="9525">
            <a:noFill/>
            <a:miter lim="800000"/>
            <a:headEnd/>
            <a:tailEnd/>
          </a:ln>
        </p:spPr>
        <p:txBody>
          <a:bodyPr wrap="none" lIns="99048" tIns="49524" rIns="99048" bIns="49524" anchor="ctr">
            <a:spAutoFit/>
          </a:bodyPr>
          <a:lstStyle/>
          <a:p>
            <a:endParaRPr lang="en-IN"/>
          </a:p>
        </p:txBody>
      </p:sp>
    </p:spTree>
    <p:extLst>
      <p:ext uri="{BB962C8B-B14F-4D97-AF65-F5344CB8AC3E}">
        <p14:creationId xmlns:p14="http://schemas.microsoft.com/office/powerpoint/2010/main" val="3233981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100" name="Rectangle 2"/>
          <p:cNvSpPr>
            <a:spLocks noGrp="1" noRot="1" noChangeAspect="1" noChangeArrowheads="1" noTextEdit="1"/>
          </p:cNvSpPr>
          <p:nvPr>
            <p:ph type="sldImg"/>
          </p:nvPr>
        </p:nvSpPr>
        <p:spPr>
          <a:xfrm>
            <a:off x="1627188" y="939800"/>
            <a:ext cx="5227637" cy="3921125"/>
          </a:xfrm>
          <a:ln/>
        </p:spPr>
      </p:sp>
      <p:sp>
        <p:nvSpPr>
          <p:cNvPr id="260101" name="Rectangle 3"/>
          <p:cNvSpPr>
            <a:spLocks noGrp="1" noChangeArrowheads="1"/>
          </p:cNvSpPr>
          <p:nvPr>
            <p:ph type="body" idx="1"/>
          </p:nvPr>
        </p:nvSpPr>
        <p:spPr>
          <a:xfrm>
            <a:off x="1720645" y="5117307"/>
            <a:ext cx="5022744" cy="4436776"/>
          </a:xfrm>
        </p:spPr>
        <p:txBody>
          <a:bodyPr/>
          <a:lstStyle/>
          <a:p>
            <a:pPr marL="247620" indent="-247620"/>
            <a:r>
              <a:rPr lang="en-US" b="1" u="sng" dirty="0"/>
              <a:t>What are Web Components</a:t>
            </a:r>
            <a:r>
              <a:rPr lang="en-US" b="1" dirty="0"/>
              <a:t>?</a:t>
            </a:r>
          </a:p>
          <a:p>
            <a:pPr marL="247620" indent="-247620">
              <a:buFontTx/>
              <a:buChar char="•"/>
            </a:pPr>
            <a:r>
              <a:rPr lang="en-US" dirty="0"/>
              <a:t>A Web component typically generates the user interface for a Web-based application. </a:t>
            </a:r>
          </a:p>
          <a:p>
            <a:pPr marL="247620" indent="-247620">
              <a:buFontTx/>
              <a:buChar char="•"/>
            </a:pPr>
            <a:r>
              <a:rPr lang="en-US" b="1" dirty="0" err="1"/>
              <a:t>Servlets</a:t>
            </a:r>
            <a:r>
              <a:rPr lang="en-US" b="1" dirty="0"/>
              <a:t>: </a:t>
            </a:r>
            <a:r>
              <a:rPr lang="en-US" dirty="0"/>
              <a:t>A Web server hosts Java </a:t>
            </a:r>
            <a:r>
              <a:rPr lang="en-US" dirty="0" err="1"/>
              <a:t>servlet</a:t>
            </a:r>
            <a:r>
              <a:rPr lang="en-US" dirty="0"/>
              <a:t> classes that execute within a server (web) container. When a </a:t>
            </a:r>
            <a:r>
              <a:rPr lang="en-US" dirty="0" err="1"/>
              <a:t>servlet</a:t>
            </a:r>
            <a:r>
              <a:rPr lang="en-US" dirty="0"/>
              <a:t> receives a request from a client, it generates a response, possibly by invoking business logic in Enterprise Beans or by querying a database directly. It then sends the response – as an HTML or XML document – to the requestor.</a:t>
            </a:r>
          </a:p>
          <a:p>
            <a:pPr marL="247620" indent="-247620">
              <a:buFontTx/>
              <a:buChar char="•"/>
            </a:pPr>
            <a:r>
              <a:rPr lang="en-US" b="1" dirty="0"/>
              <a:t>Java Server Pages technology (JSP):</a:t>
            </a:r>
            <a:r>
              <a:rPr lang="en-US" dirty="0"/>
              <a:t> It uses XML-like tags and </a:t>
            </a:r>
            <a:r>
              <a:rPr lang="en-US" dirty="0" err="1"/>
              <a:t>scriptlets</a:t>
            </a:r>
            <a:r>
              <a:rPr lang="en-US" dirty="0"/>
              <a:t> written in the Java programming language to encapsulate the logic that generates the content for the page. </a:t>
            </a:r>
          </a:p>
          <a:p>
            <a:pPr marL="742859" lvl="1" indent="-247620">
              <a:buFont typeface="Wingdings" pitchFamily="2" charset="2"/>
              <a:buChar char="Ø"/>
            </a:pPr>
            <a:r>
              <a:rPr lang="en-US" dirty="0"/>
              <a:t>By separating the page logic from its design and display, and supporting a reusable component-based design, JSP technology makes it faster and easier than ever to build web-based applications. </a:t>
            </a:r>
          </a:p>
          <a:p>
            <a:pPr marL="742859" lvl="1" indent="-247620">
              <a:buFont typeface="Wingdings" pitchFamily="2" charset="2"/>
              <a:buChar char="Ø"/>
            </a:pPr>
            <a:r>
              <a:rPr lang="en-US" dirty="0"/>
              <a:t>We shall be covering </a:t>
            </a:r>
            <a:r>
              <a:rPr lang="en-US" dirty="0" err="1"/>
              <a:t>servlets</a:t>
            </a:r>
            <a:r>
              <a:rPr lang="en-US" dirty="0"/>
              <a:t> in greater detail in this course and shall be covering JSP as a subsequent course.</a:t>
            </a:r>
          </a:p>
        </p:txBody>
      </p:sp>
    </p:spTree>
    <p:extLst>
      <p:ext uri="{BB962C8B-B14F-4D97-AF65-F5344CB8AC3E}">
        <p14:creationId xmlns:p14="http://schemas.microsoft.com/office/powerpoint/2010/main" val="1244959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8" name="Rectangle 5"/>
          <p:cNvSpPr>
            <a:spLocks noGrp="1" noRot="1" noChangeAspect="1" noChangeArrowheads="1" noTextEdit="1"/>
          </p:cNvSpPr>
          <p:nvPr>
            <p:ph type="sldImg"/>
          </p:nvPr>
        </p:nvSpPr>
        <p:spPr>
          <a:xfrm>
            <a:off x="1627188" y="939800"/>
            <a:ext cx="5227637" cy="3921125"/>
          </a:xfrm>
          <a:ln/>
        </p:spPr>
      </p:sp>
      <p:sp>
        <p:nvSpPr>
          <p:cNvPr id="262149" name="Rectangle 6"/>
          <p:cNvSpPr>
            <a:spLocks noGrp="1" noChangeArrowheads="1"/>
          </p:cNvSpPr>
          <p:nvPr>
            <p:ph type="body" idx="1"/>
          </p:nvPr>
        </p:nvSpPr>
        <p:spPr>
          <a:xfrm>
            <a:off x="1720645" y="5117306"/>
            <a:ext cx="5037137" cy="4351488"/>
          </a:xfrm>
        </p:spPr>
        <p:txBody>
          <a:bodyPr/>
          <a:lstStyle/>
          <a:p>
            <a:pPr marL="247620" indent="-247620"/>
            <a:r>
              <a:rPr lang="en-US" b="1" u="sng" dirty="0"/>
              <a:t>What are JEE Containers</a:t>
            </a:r>
            <a:r>
              <a:rPr lang="en-US" b="1" dirty="0"/>
              <a:t>?</a:t>
            </a:r>
          </a:p>
          <a:p>
            <a:pPr marL="247620" indent="-247620">
              <a:buFontTx/>
              <a:buChar char="•"/>
            </a:pPr>
            <a:r>
              <a:rPr lang="en-US" dirty="0"/>
              <a:t>Once an application is built, it is packaged into one or more standard units for deployment to any Java EE platform. This </a:t>
            </a:r>
            <a:r>
              <a:rPr lang="en-US" b="1" dirty="0"/>
              <a:t>JEE unit </a:t>
            </a:r>
            <a:r>
              <a:rPr lang="en-US" dirty="0"/>
              <a:t>is now ready to be deployed. Deployment typically involves using a platform’s deployment tool to specify location-specific information, such as a list of local users, who can access it, and the name of the local database. Once deployed on a local platform, the application is ready to run.</a:t>
            </a:r>
          </a:p>
          <a:p>
            <a:pPr marL="247620" indent="-247620">
              <a:buFontTx/>
              <a:buChar char="•"/>
            </a:pPr>
            <a:r>
              <a:rPr lang="en-US" dirty="0"/>
              <a:t>Containers provide a runtime environment for components that includes security, concurrency, life-cycle management, transaction, deployment, and other services. Since the container handles these services, the developers need not be concerned about taking care of these aspects in the code. They can then focus on the business logic!</a:t>
            </a:r>
          </a:p>
          <a:p>
            <a:pPr marL="247620" indent="-247620">
              <a:buFontTx/>
              <a:buChar char="•"/>
            </a:pPr>
            <a:r>
              <a:rPr lang="en-US" dirty="0"/>
              <a:t>JEE Containers are classified as:</a:t>
            </a:r>
          </a:p>
          <a:p>
            <a:pPr marL="701589" lvl="1" indent="-206350">
              <a:buFont typeface="Wingdings" pitchFamily="2" charset="2"/>
              <a:buChar char="Ø"/>
            </a:pPr>
            <a:r>
              <a:rPr lang="en-US" b="1" dirty="0"/>
              <a:t>Web component containers (servers):  </a:t>
            </a:r>
            <a:r>
              <a:rPr lang="en-US" dirty="0" smtClean="0"/>
              <a:t>Allow us to test </a:t>
            </a:r>
            <a:r>
              <a:rPr lang="en-US" dirty="0"/>
              <a:t>and deploy web components. They come in three flavors: Standalone, Add-on, Embeddable. We shall be seeing more on this topic in lesson-2.</a:t>
            </a:r>
          </a:p>
          <a:p>
            <a:pPr marL="701589" lvl="1" indent="-206350">
              <a:buFont typeface="Wingdings" pitchFamily="2" charset="2"/>
              <a:buChar char="Ø"/>
            </a:pPr>
            <a:r>
              <a:rPr lang="en-US" b="1" dirty="0"/>
              <a:t>Application servers:</a:t>
            </a:r>
            <a:r>
              <a:rPr lang="en-US" dirty="0"/>
              <a:t> They offer server-side support for developing enterprise-based applications. Most Java-based application servers support </a:t>
            </a:r>
            <a:r>
              <a:rPr lang="en-US" dirty="0" err="1" smtClean="0"/>
              <a:t>servlets,</a:t>
            </a:r>
            <a:r>
              <a:rPr lang="en-US" baseline="0" dirty="0" err="1" smtClean="0"/>
              <a:t>J</a:t>
            </a:r>
            <a:r>
              <a:rPr lang="en-US" dirty="0" err="1" smtClean="0"/>
              <a:t>SP</a:t>
            </a:r>
            <a:r>
              <a:rPr lang="en-US" dirty="0"/>
              <a:t>, and the rest of JEE specification. For example: BEA System’s </a:t>
            </a:r>
            <a:r>
              <a:rPr lang="en-US" dirty="0" err="1"/>
              <a:t>Weblogic</a:t>
            </a:r>
            <a:r>
              <a:rPr lang="en-US" dirty="0"/>
              <a:t>, IBM’s </a:t>
            </a:r>
            <a:r>
              <a:rPr lang="en-US" dirty="0" err="1"/>
              <a:t>Websphere</a:t>
            </a:r>
            <a:r>
              <a:rPr lang="en-US" dirty="0"/>
              <a:t> Application Server, Redhat’s </a:t>
            </a:r>
            <a:r>
              <a:rPr lang="en-US" dirty="0" smtClean="0"/>
              <a:t>WildFly </a:t>
            </a:r>
            <a:r>
              <a:rPr lang="en-US" dirty="0"/>
              <a:t>server</a:t>
            </a:r>
          </a:p>
        </p:txBody>
      </p:sp>
      <p:sp>
        <p:nvSpPr>
          <p:cNvPr id="4" name="Text Box 4"/>
          <p:cNvSpPr txBox="1">
            <a:spLocks noChangeArrowheads="1"/>
          </p:cNvSpPr>
          <p:nvPr/>
        </p:nvSpPr>
        <p:spPr bwMode="auto">
          <a:xfrm>
            <a:off x="0" y="1295400"/>
            <a:ext cx="1447800" cy="1169547"/>
          </a:xfrm>
          <a:prstGeom prst="rect">
            <a:avLst/>
          </a:prstGeom>
          <a:noFill/>
          <a:ln w="9525">
            <a:noFill/>
            <a:miter lim="800000"/>
            <a:headEnd/>
            <a:tailEnd/>
          </a:ln>
        </p:spPr>
        <p:txBody>
          <a:bodyPr wrap="square" lIns="91435" tIns="45718" rIns="91435" bIns="45718">
            <a:spAutoFit/>
          </a:bodyPr>
          <a:lstStyle/>
          <a:p>
            <a:pPr>
              <a:spcBef>
                <a:spcPct val="50000"/>
              </a:spcBef>
            </a:pPr>
            <a:r>
              <a:rPr lang="en-US" sz="1000" dirty="0" smtClean="0">
                <a:latin typeface="Arial" panose="020B0604020202020204" pitchFamily="34" charset="0"/>
                <a:cs typeface="Arial" panose="020B0604020202020204" pitchFamily="34" charset="0"/>
              </a:rPr>
              <a:t>Explain container services in brief. Explain that there is no real difference between a web container and a web server.  </a:t>
            </a:r>
          </a:p>
        </p:txBody>
      </p:sp>
    </p:spTree>
    <p:extLst>
      <p:ext uri="{BB962C8B-B14F-4D97-AF65-F5344CB8AC3E}">
        <p14:creationId xmlns:p14="http://schemas.microsoft.com/office/powerpoint/2010/main" val="4207483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6" name="Rectangle 2"/>
          <p:cNvSpPr>
            <a:spLocks noGrp="1" noRot="1" noChangeAspect="1" noChangeArrowheads="1" noTextEdit="1"/>
          </p:cNvSpPr>
          <p:nvPr>
            <p:ph type="sldImg"/>
          </p:nvPr>
        </p:nvSpPr>
        <p:spPr>
          <a:xfrm>
            <a:off x="1627188" y="939800"/>
            <a:ext cx="5227637" cy="3921125"/>
          </a:xfrm>
          <a:ln/>
        </p:spPr>
      </p:sp>
      <p:sp>
        <p:nvSpPr>
          <p:cNvPr id="264197" name="Rectangle 3"/>
          <p:cNvSpPr>
            <a:spLocks noGrp="1" noChangeArrowheads="1"/>
          </p:cNvSpPr>
          <p:nvPr>
            <p:ph type="body" idx="1"/>
          </p:nvPr>
        </p:nvSpPr>
        <p:spPr>
          <a:xfrm>
            <a:off x="1720645" y="5117307"/>
            <a:ext cx="5022744" cy="4436776"/>
          </a:xfrm>
        </p:spPr>
        <p:txBody>
          <a:bodyPr/>
          <a:lstStyle/>
          <a:p>
            <a:endParaRPr lang="en-US" smtClean="0"/>
          </a:p>
          <a:p>
            <a:endParaRPr lang="en-US" dirty="0"/>
          </a:p>
        </p:txBody>
      </p:sp>
    </p:spTree>
    <p:extLst>
      <p:ext uri="{BB962C8B-B14F-4D97-AF65-F5344CB8AC3E}">
        <p14:creationId xmlns:p14="http://schemas.microsoft.com/office/powerpoint/2010/main" val="3755105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4" name="Rectangle 2"/>
          <p:cNvSpPr>
            <a:spLocks noGrp="1" noRot="1" noChangeAspect="1" noChangeArrowheads="1" noTextEdit="1"/>
          </p:cNvSpPr>
          <p:nvPr>
            <p:ph type="sldImg"/>
          </p:nvPr>
        </p:nvSpPr>
        <p:spPr>
          <a:xfrm>
            <a:off x="1627188" y="939800"/>
            <a:ext cx="5227637" cy="3921125"/>
          </a:xfrm>
          <a:ln/>
        </p:spPr>
      </p:sp>
      <p:sp>
        <p:nvSpPr>
          <p:cNvPr id="266245" name="Rectangle 3"/>
          <p:cNvSpPr>
            <a:spLocks noGrp="1" noChangeArrowheads="1"/>
          </p:cNvSpPr>
          <p:nvPr>
            <p:ph type="body" idx="1"/>
          </p:nvPr>
        </p:nvSpPr>
        <p:spPr>
          <a:xfrm>
            <a:off x="1720645" y="5117307"/>
            <a:ext cx="5022744" cy="4436776"/>
          </a:xfrm>
        </p:spPr>
        <p:txBody>
          <a:bodyPr/>
          <a:lstStyle/>
          <a:p>
            <a:endParaRPr lang="en-US" dirty="0"/>
          </a:p>
        </p:txBody>
      </p:sp>
      <p:sp>
        <p:nvSpPr>
          <p:cNvPr id="4" name="Text Box 4"/>
          <p:cNvSpPr txBox="1">
            <a:spLocks noChangeArrowheads="1"/>
          </p:cNvSpPr>
          <p:nvPr/>
        </p:nvSpPr>
        <p:spPr bwMode="auto">
          <a:xfrm>
            <a:off x="0" y="1255643"/>
            <a:ext cx="1428750" cy="1631216"/>
          </a:xfrm>
          <a:prstGeom prst="rect">
            <a:avLst/>
          </a:prstGeom>
          <a:noFill/>
          <a:ln w="9525">
            <a:noFill/>
            <a:miter lim="800000"/>
            <a:headEnd/>
            <a:tailEnd/>
          </a:ln>
        </p:spPr>
        <p:txBody>
          <a:bodyPr wrap="square">
            <a:spAutoFit/>
          </a:bodyPr>
          <a:lstStyle/>
          <a:p>
            <a:pPr>
              <a:spcBef>
                <a:spcPct val="50000"/>
              </a:spcBef>
            </a:pPr>
            <a:r>
              <a:rPr lang="en-US" sz="1000" dirty="0" smtClean="0">
                <a:latin typeface="Arial" panose="020B0604020202020204" pitchFamily="34" charset="0"/>
                <a:cs typeface="Arial" panose="020B0604020202020204" pitchFamily="34" charset="0"/>
              </a:rPr>
              <a:t>Answers for the Review Questions:</a:t>
            </a:r>
          </a:p>
          <a:p>
            <a:pPr>
              <a:spcBef>
                <a:spcPct val="50000"/>
              </a:spcBef>
            </a:pPr>
            <a:endParaRPr lang="en-US" sz="1000" dirty="0" smtClean="0">
              <a:latin typeface="Arial" panose="020B0604020202020204" pitchFamily="34" charset="0"/>
              <a:cs typeface="Arial" panose="020B0604020202020204" pitchFamily="34" charset="0"/>
            </a:endParaRPr>
          </a:p>
          <a:p>
            <a:pPr>
              <a:spcBef>
                <a:spcPct val="50000"/>
              </a:spcBef>
            </a:pPr>
            <a:r>
              <a:rPr lang="en-US" sz="1000" dirty="0" smtClean="0">
                <a:latin typeface="Arial" panose="020B0604020202020204" pitchFamily="34" charset="0"/>
                <a:cs typeface="Arial" panose="020B0604020202020204" pitchFamily="34" charset="0"/>
              </a:rPr>
              <a:t>Answer 1: </a:t>
            </a:r>
            <a:r>
              <a:rPr lang="en-US" sz="1000" dirty="0">
                <a:latin typeface="Arial" panose="020B0604020202020204" pitchFamily="34" charset="0"/>
                <a:cs typeface="Arial" panose="020B0604020202020204" pitchFamily="34" charset="0"/>
              </a:rPr>
              <a:t>Web Component </a:t>
            </a:r>
          </a:p>
          <a:p>
            <a:endParaRPr lang="en-US" sz="1000" dirty="0" smtClean="0">
              <a:latin typeface="Arial" panose="020B0604020202020204" pitchFamily="34" charset="0"/>
              <a:cs typeface="Arial" panose="020B0604020202020204" pitchFamily="34" charset="0"/>
            </a:endParaRPr>
          </a:p>
          <a:p>
            <a:r>
              <a:rPr lang="en-US" sz="1000" dirty="0" smtClean="0">
                <a:latin typeface="Arial" panose="020B0604020202020204" pitchFamily="34" charset="0"/>
                <a:cs typeface="Arial" panose="020B0604020202020204" pitchFamily="34" charset="0"/>
              </a:rPr>
              <a:t>Answer 2: Application  </a:t>
            </a:r>
          </a:p>
          <a:p>
            <a:r>
              <a:rPr lang="en-US" sz="1000" dirty="0" smtClean="0">
                <a:latin typeface="Arial" panose="020B0604020202020204" pitchFamily="34" charset="0"/>
                <a:cs typeface="Arial" panose="020B0604020202020204" pitchFamily="34" charset="0"/>
              </a:rPr>
              <a:t>server</a:t>
            </a:r>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35830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0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8.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8.xml"/><Relationship Id="rId4" Type="http://schemas.openxmlformats.org/officeDocument/2006/relationships/hyperlink" Target="https://www.capgemini.com/optimize-your-business-and-it-operations" TargetMode="External"/></Relationships>
</file>

<file path=ppt/slideLayouts/_rels/slideLayout10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hyperlink" Target="https://www.capgemini.com/optimize-your-business-and-it-operations" TargetMode="External"/></Relationships>
</file>

<file path=ppt/slideLayouts/_rels/slideLayout10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8.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1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8.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9.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9.xml"/><Relationship Id="rId4" Type="http://schemas.openxmlformats.org/officeDocument/2006/relationships/hyperlink" Target="https://www.capgemini.com/optimize-your-business-and-it-operations" TargetMode="Externa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9.xml"/><Relationship Id="rId4" Type="http://schemas.openxmlformats.org/officeDocument/2006/relationships/hyperlink" Target="https://www.capgemini.com/optimize-your-business-and-it-operations" TargetMode="Externa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9.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9.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1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9.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 Id="rId4" Type="http://schemas.openxmlformats.org/officeDocument/2006/relationships/image" Target="../media/image4.svg"/></Relationships>
</file>

<file path=ppt/slideLayouts/_rels/slideLayout1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 Id="rId4" Type="http://schemas.openxmlformats.org/officeDocument/2006/relationships/image" Target="../media/image4.sv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9.xml"/><Relationship Id="rId4" Type="http://schemas.openxmlformats.org/officeDocument/2006/relationships/hyperlink" Target="https://www.capgemini.com/optimize-your-business-and-it-operations" TargetMode="Externa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 Id="rId4" Type="http://schemas.openxmlformats.org/officeDocument/2006/relationships/image" Target="../media/image4.sv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 Id="rId4" Type="http://schemas.openxmlformats.org/officeDocument/2006/relationships/image" Target="../media/image4.sv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7.xml"/><Relationship Id="rId1" Type="http://schemas.openxmlformats.org/officeDocument/2006/relationships/tags" Target="../tags/tag46.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4.xml"/><Relationship Id="rId1" Type="http://schemas.openxmlformats.org/officeDocument/2006/relationships/tags" Target="../tags/tag48.xml"/></Relationships>
</file>

<file path=ppt/slideLayouts/_rels/slideLayout57.xml.rels><?xml version="1.0" encoding="UTF-8" standalone="yes"?>
<Relationships xmlns="http://schemas.openxmlformats.org/package/2006/relationships"><Relationship Id="rId3" Type="http://schemas.openxmlformats.org/officeDocument/2006/relationships/tags" Target="../tags/tag50.xml"/><Relationship Id="rId7" Type="http://schemas.openxmlformats.org/officeDocument/2006/relationships/image" Target="../media/image1.emf"/><Relationship Id="rId2" Type="http://schemas.openxmlformats.org/officeDocument/2006/relationships/tags" Target="../tags/tag49.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slideMaster" Target="../slideMasters/slideMaster4.xml"/><Relationship Id="rId4" Type="http://schemas.openxmlformats.org/officeDocument/2006/relationships/tags" Target="../tags/tag5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4.xml"/><Relationship Id="rId1" Type="http://schemas.openxmlformats.org/officeDocument/2006/relationships/tags" Target="../tags/tag5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4.xml"/><Relationship Id="rId1" Type="http://schemas.openxmlformats.org/officeDocument/2006/relationships/tags" Target="../tags/tag5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6.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6.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55.xml"/><Relationship Id="rId1" Type="http://schemas.openxmlformats.org/officeDocument/2006/relationships/tags" Target="../tags/tag5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6.xml"/><Relationship Id="rId1" Type="http://schemas.openxmlformats.org/officeDocument/2006/relationships/tags" Target="../tags/tag56.xml"/></Relationships>
</file>

<file path=ppt/slideLayouts/_rels/slideLayout84.xml.rels><?xml version="1.0" encoding="UTF-8" standalone="yes"?>
<Relationships xmlns="http://schemas.openxmlformats.org/package/2006/relationships"><Relationship Id="rId3" Type="http://schemas.openxmlformats.org/officeDocument/2006/relationships/tags" Target="../tags/tag58.xml"/><Relationship Id="rId7" Type="http://schemas.openxmlformats.org/officeDocument/2006/relationships/image" Target="../media/image1.emf"/><Relationship Id="rId2" Type="http://schemas.openxmlformats.org/officeDocument/2006/relationships/tags" Target="../tags/tag57.xml"/><Relationship Id="rId1" Type="http://schemas.openxmlformats.org/officeDocument/2006/relationships/vmlDrawing" Target="../drawings/vmlDrawing11.vml"/><Relationship Id="rId6" Type="http://schemas.openxmlformats.org/officeDocument/2006/relationships/oleObject" Target="../embeddings/oleObject11.bin"/><Relationship Id="rId5" Type="http://schemas.openxmlformats.org/officeDocument/2006/relationships/slideMaster" Target="../slideMasters/slideMaster6.xml"/><Relationship Id="rId4" Type="http://schemas.openxmlformats.org/officeDocument/2006/relationships/tags" Target="../tags/tag59.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6.xml"/><Relationship Id="rId1" Type="http://schemas.openxmlformats.org/officeDocument/2006/relationships/tags" Target="../tags/tag60.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6.xml"/><Relationship Id="rId1" Type="http://schemas.openxmlformats.org/officeDocument/2006/relationships/tags" Target="../tags/tag6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7.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7.xml"/><Relationship Id="rId4" Type="http://schemas.openxmlformats.org/officeDocument/2006/relationships/image" Target="../media/image15.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7.xml"/><Relationship Id="rId4"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7.xml"/><Relationship Id="rId4" Type="http://schemas.openxmlformats.org/officeDocument/2006/relationships/image" Target="../media/image4.sv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8.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9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8.xml"/><Relationship Id="rId4" Type="http://schemas.openxmlformats.org/officeDocument/2006/relationships/hyperlink" Target="https://www.capgemini.com/optimize-your-business-and-it-operations" TargetMode="External"/></Relationships>
</file>

<file path=ppt/slideLayouts/_rels/slideLayout9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097"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457070523"/>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45"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52017756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4256753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6076368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37221081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138056924"/>
      </p:ext>
    </p:extLst>
  </p:cSld>
  <p:clrMapOvr>
    <a:overrideClrMapping bg1="lt1" tx1="dk1" bg2="lt2" tx2="dk2" accent1="accent1" accent2="accent2" accent3="accent3" accent4="accent4" accent5="accent5" accent6="accent6" hlink="hlink" folHlink="folHlink"/>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65320"/>
      </p:ext>
    </p:extLst>
  </p:cSld>
  <p:clrMapOvr>
    <a:overrideClrMapping bg1="lt1" tx1="dk1" bg2="lt2" tx2="dk2" accent1="accent1" accent2="accent2" accent3="accent3" accent4="accent4" accent5="accent5" accent6="accent6" hlink="hlink" folHlink="folHlink"/>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01791005"/>
      </p:ext>
    </p:extLst>
  </p:cSld>
  <p:clrMapOvr>
    <a:overrideClrMapping bg1="lt1" tx1="dk1" bg2="lt2" tx2="dk2" accent1="accent1" accent2="accent2" accent3="accent3" accent4="accent4" accent5="accent5" accent6="accent6" hlink="hlink" folHlink="folHlink"/>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7330212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52695921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16584835"/>
      </p:ext>
    </p:extLst>
  </p:cSld>
  <p:clrMapOvr>
    <a:overrideClrMapping bg1="lt1" tx1="dk1" bg2="lt2" tx2="dk2" accent1="accent1" accent2="accent2" accent3="accent3" accent4="accent4" accent5="accent5" accent6="accent6" hlink="hlink" folHlink="folHlink"/>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266868085"/>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169"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4140600520"/>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469761"/>
      </p:ext>
    </p:extLst>
  </p:cSld>
  <p:clrMapOvr>
    <a:overrideClrMapping bg1="lt1" tx1="dk1" bg2="lt2" tx2="dk2" accent1="accent1" accent2="accent2" accent3="accent3" accent4="accent4" accent5="accent5" accent6="accent6" hlink="hlink" folHlink="folHlink"/>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818031106"/>
      </p:ext>
    </p:extLst>
  </p:cSld>
  <p:clrMapOvr>
    <a:overrideClrMapping bg1="lt1" tx1="dk1" bg2="lt2" tx2="dk2" accent1="accent1" accent2="accent2" accent3="accent3" accent4="accent4" accent5="accent5" accent6="accent6" hlink="hlink" folHlink="folHlink"/>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169812871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1522449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87486443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25488897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710438954"/>
      </p:ext>
    </p:extLst>
  </p:cSld>
  <p:clrMapOvr>
    <a:overrideClrMapping bg1="lt1" tx1="dk1" bg2="lt2" tx2="dk2" accent1="accent1" accent2="accent2" accent3="accent3" accent4="accent4" accent5="accent5" accent6="accent6" hlink="hlink" folHlink="folHlink"/>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47031260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415947251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48871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193"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185879493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40986480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734935765"/>
      </p:ext>
    </p:extLst>
  </p:cSld>
  <p:clrMapOvr>
    <a:overrideClrMapping bg1="lt1" tx1="dk1" bg2="lt2" tx2="dk2" accent1="accent1" accent2="accent2" accent3="accent3" accent4="accent4" accent5="accent5" accent6="accent6" hlink="hlink" folHlink="folHlink"/>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200757517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347772224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0520105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109356146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75023215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642630286"/>
      </p:ext>
    </p:extLst>
  </p:cSld>
  <p:clrMapOvr>
    <a:overrideClrMapping bg1="lt1" tx1="dk1" bg2="lt2" tx2="dk2" accent1="accent1" accent2="accent2" accent3="accent3" accent4="accent4" accent5="accent5" accent6="accent6" hlink="hlink" folHlink="folHlink"/>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182093947"/>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96726905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0151673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217"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219436998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smtClean="0"/>
              <a:t>Capgemini Public</a:t>
            </a: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23874321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241"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137650269"/>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560124127"/>
      </p:ext>
    </p:extLst>
  </p:cSld>
  <p:clrMapOvr>
    <a:masterClrMapping/>
  </p:clrMapOvr>
  <p:hf sldNum="0" hdr="0" dt="0"/>
  <p:extLst mod="1">
    <p:ext uri="{DCECCB84-F9BA-43D5-87BE-67443E8EF086}">
      <p15:sldGuideLst xmlns:p15="http://schemas.microsoft.com/office/powerpoint/2012/main">
        <p15:guide id="1" pos="721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4107237767"/>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121"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012298596"/>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142115269"/>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4116301423"/>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80708563"/>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204530428"/>
      </p:ext>
    </p:extLst>
  </p:cSld>
  <p:clrMapOvr>
    <a:masterClrMapping/>
  </p:clrMapOvr>
  <p:hf sldNum="0" hdr="0" dt="0"/>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681617330"/>
      </p:ext>
    </p:extLst>
  </p:cSld>
  <p:clrMapOvr>
    <a:masterClrMapping/>
  </p:clrMapOvr>
  <p:timing>
    <p:tnLst>
      <p:par>
        <p:cTn id="1" dur="indefinite" restart="never" nodeType="tmRoot"/>
      </p:par>
    </p:tnLst>
  </p:timing>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7948225"/>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42"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783841736"/>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3564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012614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3953762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745142542"/>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33290392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7402600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9729561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113325685"/>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40487710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7157057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0413144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250513103"/>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2963524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8024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366729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9480093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376684638"/>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97163851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06600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42607931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35918705"/>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5567082"/>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52244764"/>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1719856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514072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281953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17310077"/>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227540566"/>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0154664"/>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961256556"/>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79034761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4003449088"/>
      </p:ext>
    </p:extLst>
  </p:cSld>
  <p:clrMapOvr>
    <a:masterClrMapping/>
  </p:clrMapOvr>
  <p:timing>
    <p:tnLst>
      <p:par>
        <p:cTn id="1" dur="indefinite" restart="never" nodeType="tmRoot"/>
      </p:par>
    </p:tnLst>
  </p:timing>
  <p:hf sldNum="0" hdr="0" dt="0"/>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870934208"/>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0266"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489392312"/>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052577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53691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3787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781331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0947871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09933386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281237956"/>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60620250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74241084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2673273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95437981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643480686"/>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1500173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315562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91717916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48119121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265059329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10317569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104278689"/>
      </p:ext>
    </p:extLst>
  </p:cSld>
  <p:clrMapOvr>
    <a:overrideClrMapping bg1="lt1" tx1="dk1" bg2="lt2" tx2="dk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032946732"/>
      </p:ext>
    </p:extLst>
  </p:cSld>
  <p:clrMapOvr>
    <a:overrideClrMapping bg1="lt1" tx1="dk1" bg2="lt2" tx2="dk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1405215855"/>
      </p:ext>
    </p:extLst>
  </p:cSld>
  <p:clrMapOvr>
    <a:masterClrMapping/>
  </p:clrMapOvr>
  <p:hf sldNum="0" hdr="0" dt="0"/>
  <p:extLst mod="1">
    <p:ext uri="{DCECCB84-F9BA-43D5-87BE-67443E8EF086}">
      <p15:sldGuideLst xmlns:p15="http://schemas.microsoft.com/office/powerpoint/2012/main">
        <p15:guide id="1" pos="7219">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045641771"/>
      </p:ext>
    </p:extLst>
  </p:cSld>
  <p:clrMapOvr>
    <a:masterClrMapping/>
  </p:clrMapOvr>
  <p:hf sldNum="0" hd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3838954655"/>
      </p:ext>
    </p:extLst>
  </p:cSld>
  <p:clrMapOvr>
    <a:masterClrMapping/>
  </p:clrMapOvr>
  <p:hf sldNum="0" hd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2773635568"/>
      </p:ext>
    </p:extLst>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796865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1609072772"/>
      </p:ext>
    </p:extLst>
  </p:cSld>
  <p:clrMapOvr>
    <a:masterClrMapping/>
  </p:clrMapOvr>
  <p:hf sldNum="0" hd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1907180437"/>
      </p:ext>
    </p:extLst>
  </p:cSld>
  <p:clrMapOvr>
    <a:masterClrMapping/>
  </p:clrMapOvr>
  <p:hf sldNum="0" hdr="0" dt="0"/>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1631558128"/>
      </p:ext>
    </p:extLst>
  </p:cSld>
  <p:clrMapOvr>
    <a:masterClrMapping/>
  </p:clrMapOvr>
  <p:timing>
    <p:tnLst>
      <p:par>
        <p:cTn id="1" dur="indefinite" restart="never" nodeType="tmRoot"/>
      </p:par>
    </p:tnLst>
  </p:timing>
  <p:hf sldNum="0" hdr="0" dt="0"/>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707099430"/>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1290"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339019212"/>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018802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353413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32693740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75541230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871948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18883097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417455015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228402041"/>
      </p:ext>
    </p:extLst>
  </p:cSld>
  <p:clrMapOvr>
    <a:overrideClrMapping bg1="lt1" tx1="dk1" bg2="lt2" tx2="dk2" accent1="accent1" accent2="accent2" accent3="accent3" accent4="accent4" accent5="accent5" accent6="accent6" hlink="hlink" folHlink="folHlink"/>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23839998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4638533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6583240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930632062"/>
      </p:ext>
    </p:extLst>
  </p:cSld>
  <p:clrMapOvr>
    <a:overrideClrMapping bg1="lt1" tx1="dk1" bg2="lt2" tx2="dk2" accent1="accent1" accent2="accent2" accent3="accent3" accent4="accent4" accent5="accent5" accent6="accent6" hlink="hlink" folHlink="folHlink"/>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308564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5966855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21043672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4028670509"/>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1.xml"/><Relationship Id="rId7" Type="http://schemas.openxmlformats.org/officeDocument/2006/relationships/image" Target="../media/image4.svg"/><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image" Target="../media/image10.pn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theme" Target="../theme/theme4.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image" Target="../media/image4.sv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image" Target="../media/image10.png"/><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theme" Target="../theme/theme5.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10" Type="http://schemas.openxmlformats.org/officeDocument/2006/relationships/slideLayout" Target="../slideLayouts/slideLayout69.xml"/><Relationship Id="rId19" Type="http://schemas.openxmlformats.org/officeDocument/2006/relationships/image" Target="../media/image4.svg"/><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3.xml"/><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theme" Target="../theme/theme6.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0" Type="http://schemas.openxmlformats.org/officeDocument/2006/relationships/slideLayout" Target="../slideLayouts/slideLayout85.xml"/><Relationship Id="rId4" Type="http://schemas.openxmlformats.org/officeDocument/2006/relationships/slideLayout" Target="../slideLayouts/slideLayout79.xml"/><Relationship Id="rId9" Type="http://schemas.openxmlformats.org/officeDocument/2006/relationships/slideLayout" Target="../slideLayouts/slideLayout84.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89.xml"/><Relationship Id="rId7" Type="http://schemas.openxmlformats.org/officeDocument/2006/relationships/image" Target="../media/image4.svg"/><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image" Target="../media/image10.png"/><Relationship Id="rId5" Type="http://schemas.openxmlformats.org/officeDocument/2006/relationships/theme" Target="../theme/theme7.xml"/><Relationship Id="rId4" Type="http://schemas.openxmlformats.org/officeDocument/2006/relationships/slideLayout" Target="../slideLayouts/slideLayout9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3" Type="http://schemas.openxmlformats.org/officeDocument/2006/relationships/slideLayout" Target="../slideLayouts/slideLayout93.xml"/><Relationship Id="rId21" Type="http://schemas.openxmlformats.org/officeDocument/2006/relationships/slideLayout" Target="../slideLayouts/slideLayout111.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image" Target="../media/image4.svg"/><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24" Type="http://schemas.openxmlformats.org/officeDocument/2006/relationships/image" Target="../media/image10.png"/><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theme" Target="../theme/theme8.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image" Target="../media/image10.png"/><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theme" Target="../theme/theme9.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10" Type="http://schemas.openxmlformats.org/officeDocument/2006/relationships/slideLayout" Target="../slideLayouts/slideLayout122.xml"/><Relationship Id="rId19" Type="http://schemas.openxmlformats.org/officeDocument/2006/relationships/image" Target="../media/image4.svg"/><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073"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2907923945"/>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874176841"/>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hf sldNum="0" hdr="0" dt="0"/>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276903709"/>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9">
            <a:extLst>
              <a:ext uri="{96DAC541-7B7A-43D3-8B79-37D633B846F1}">
                <asvg:svgBlip xmlns="" xmlns:asvg="http://schemas.microsoft.com/office/drawing/2016/SVG/main" r:embed="rId30"/>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2045581824"/>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803" r:id="rId23"/>
    <p:sldLayoutId id="2147483804" r:id="rId24"/>
    <p:sldLayoutId id="2147483805" r:id="rId25"/>
    <p:sldLayoutId id="2147483806" r:id="rId26"/>
    <p:sldLayoutId id="2147483807" r:id="rId27"/>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2920286004"/>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089014566"/>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hf sldNum="0" hdr="0" dt="0"/>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228430373"/>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4">
            <a:extLst>
              <a:ext uri="{96DAC541-7B7A-43D3-8B79-37D633B846F1}">
                <asvg:svgBlip xmlns="" xmlns:asvg="http://schemas.microsoft.com/office/drawing/2016/SVG/main" r:embed="rId25"/>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4057246157"/>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2501893630"/>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xml"/><Relationship Id="rId1" Type="http://schemas.openxmlformats.org/officeDocument/2006/relationships/slideLayout" Target="../slideLayouts/slideLayout57.xml"/><Relationship Id="rId4" Type="http://schemas.openxmlformats.org/officeDocument/2006/relationships/image" Target="../media/image40.jpeg"/></Relationships>
</file>

<file path=ppt/slides/_rels/slide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xml"/><Relationship Id="rId1" Type="http://schemas.openxmlformats.org/officeDocument/2006/relationships/slideLayout" Target="../slideLayouts/slideLayout57.xml"/><Relationship Id="rId4" Type="http://schemas.openxmlformats.org/officeDocument/2006/relationships/image" Target="../media/image40.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a:xfrm>
            <a:off x="232839" y="2359153"/>
            <a:ext cx="3725949" cy="1179576"/>
          </a:xfrm>
        </p:spPr>
        <p:txBody>
          <a:bodyPr>
            <a:normAutofit/>
          </a:bodyPr>
          <a:lstStyle/>
          <a:p>
            <a:r>
              <a:rPr lang="en-US" sz="4400" b="0" dirty="0" smtClean="0">
                <a:solidFill>
                  <a:schemeClr val="tx1"/>
                </a:solidFill>
                <a:latin typeface="Candara" panose="020E0502030303020204" pitchFamily="34" charset="0"/>
                <a:ea typeface="ＭＳ Ｐゴシック" charset="-128"/>
              </a:rPr>
              <a:t>Java Servlets </a:t>
            </a:r>
            <a:r>
              <a:rPr lang="en-US" sz="4400" b="0" dirty="0" smtClean="0">
                <a:solidFill>
                  <a:schemeClr val="tx1"/>
                </a:solidFill>
                <a:latin typeface="Candara" panose="020E0502030303020204" pitchFamily="34" charset="0"/>
                <a:ea typeface="ＭＳ Ｐゴシック" charset="-128"/>
              </a:rPr>
              <a:t/>
            </a:r>
            <a:br>
              <a:rPr lang="en-US" sz="4400" b="0" dirty="0" smtClean="0">
                <a:solidFill>
                  <a:schemeClr val="tx1"/>
                </a:solidFill>
                <a:latin typeface="Candara" panose="020E0502030303020204" pitchFamily="34" charset="0"/>
                <a:ea typeface="ＭＳ Ｐゴシック" charset="-128"/>
              </a:rPr>
            </a:br>
            <a:r>
              <a:rPr lang="en-US" sz="4400" dirty="0">
                <a:solidFill>
                  <a:schemeClr val="tx1"/>
                </a:solidFill>
                <a:latin typeface="Candara" panose="020E0502030303020204" pitchFamily="34" charset="0"/>
                <a:ea typeface="ＭＳ Ｐゴシック" charset="-128"/>
              </a:rPr>
              <a:t/>
            </a:r>
            <a:br>
              <a:rPr lang="en-US" sz="4400" dirty="0">
                <a:solidFill>
                  <a:schemeClr val="tx1"/>
                </a:solidFill>
                <a:latin typeface="Candara" panose="020E0502030303020204" pitchFamily="34" charset="0"/>
                <a:ea typeface="ＭＳ Ｐゴシック" charset="-128"/>
              </a:rPr>
            </a:br>
            <a:r>
              <a:rPr lang="en-US" sz="4400" b="0" dirty="0" smtClean="0">
                <a:solidFill>
                  <a:schemeClr val="tx1"/>
                </a:solidFill>
                <a:latin typeface="Candara" panose="020E0502030303020204" pitchFamily="34" charset="0"/>
                <a:ea typeface="ＭＳ Ｐゴシック" charset="-128"/>
              </a:rPr>
              <a:t>3.0</a:t>
            </a:r>
            <a:endParaRPr lang="en-US" sz="4400" b="0" dirty="0">
              <a:solidFill>
                <a:schemeClr val="tx1"/>
              </a:solidFill>
              <a:latin typeface="Candara" panose="020E0502030303020204" pitchFamily="34" charset="0"/>
              <a:ea typeface="ＭＳ Ｐゴシック" charset="-128"/>
            </a:endParaRPr>
          </a:p>
        </p:txBody>
      </p:sp>
      <p:sp>
        <p:nvSpPr>
          <p:cNvPr id="12" name="Subtitle 11"/>
          <p:cNvSpPr>
            <a:spLocks noGrp="1"/>
          </p:cNvSpPr>
          <p:nvPr>
            <p:ph type="subTitle" idx="1"/>
          </p:nvPr>
        </p:nvSpPr>
        <p:spPr>
          <a:xfrm>
            <a:off x="232839" y="4060576"/>
            <a:ext cx="3725949" cy="1223963"/>
          </a:xfrm>
        </p:spPr>
        <p:txBody>
          <a:bodyPr>
            <a:normAutofit/>
          </a:bodyPr>
          <a:lstStyle/>
          <a:p>
            <a:pPr algn="l"/>
            <a:endParaRPr lang="fr-FR" sz="2000" dirty="0" smtClean="0">
              <a:solidFill>
                <a:schemeClr val="tx1"/>
              </a:solidFill>
              <a:latin typeface="Candara" panose="020E0502030303020204" pitchFamily="34" charset="0"/>
              <a:ea typeface="ＭＳ Ｐゴシック" charset="-128"/>
            </a:endParaRPr>
          </a:p>
          <a:p>
            <a:pPr algn="l"/>
            <a:r>
              <a:rPr lang="fr-FR" sz="2000" dirty="0" err="1" smtClean="0">
                <a:solidFill>
                  <a:schemeClr val="tx1"/>
                </a:solidFill>
                <a:latin typeface="Candara" panose="020E0502030303020204" pitchFamily="34" charset="0"/>
                <a:ea typeface="ＭＳ Ｐゴシック" charset="-128"/>
              </a:rPr>
              <a:t>Lesson</a:t>
            </a:r>
            <a:r>
              <a:rPr lang="fr-FR" sz="2000" dirty="0" smtClean="0">
                <a:solidFill>
                  <a:schemeClr val="tx1"/>
                </a:solidFill>
                <a:latin typeface="Candara" panose="020E0502030303020204" pitchFamily="34" charset="0"/>
                <a:ea typeface="ＭＳ Ｐゴシック" charset="-128"/>
              </a:rPr>
              <a:t> </a:t>
            </a:r>
            <a:r>
              <a:rPr lang="fr-FR" sz="2000" dirty="0" smtClean="0">
                <a:solidFill>
                  <a:schemeClr val="tx1"/>
                </a:solidFill>
                <a:latin typeface="Candara" panose="020E0502030303020204" pitchFamily="34" charset="0"/>
                <a:ea typeface="ＭＳ Ｐゴシック" charset="-128"/>
              </a:rPr>
              <a:t>01: Java Web Applications</a:t>
            </a:r>
            <a:endParaRPr lang="en-US" sz="2000" dirty="0">
              <a:solidFill>
                <a:schemeClr val="tx1"/>
              </a:solidFill>
              <a:latin typeface="Candara" panose="020E0502030303020204" pitchFamily="34" charset="0"/>
              <a:ea typeface="ＭＳ Ｐゴシック" charset="-128"/>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txBox="1">
            <a:spLocks noGrp="1"/>
          </p:cNvSpPr>
          <p:nvPr/>
        </p:nvSpPr>
        <p:spPr bwMode="auto">
          <a:xfrm>
            <a:off x="4191000" y="6477000"/>
            <a:ext cx="533400" cy="228600"/>
          </a:xfrm>
          <a:prstGeom prst="rect">
            <a:avLst/>
          </a:prstGeom>
          <a:noFill/>
          <a:ln>
            <a:miter lim="800000"/>
            <a:headEnd/>
            <a:tailEnd/>
          </a:ln>
        </p:spPr>
        <p:txBody>
          <a:bodyPr/>
          <a:lstStyle/>
          <a:p>
            <a:pPr algn="r"/>
            <a:endParaRPr lang="en-US" sz="1000">
              <a:latin typeface="Trebuchet MS" pitchFamily="34" charset="0"/>
            </a:endParaRPr>
          </a:p>
        </p:txBody>
      </p:sp>
      <p:sp>
        <p:nvSpPr>
          <p:cNvPr id="4" name="Title 3"/>
          <p:cNvSpPr>
            <a:spLocks noGrp="1"/>
          </p:cNvSpPr>
          <p:nvPr>
            <p:ph type="title"/>
          </p:nvPr>
        </p:nvSpPr>
        <p:spPr/>
        <p:txBody>
          <a:bodyPr>
            <a:normAutofit/>
          </a:bodyPr>
          <a:lstStyle/>
          <a:p>
            <a:r>
              <a:rPr lang="en-US" sz="2000" dirty="0"/>
              <a:t>Lesson Objectives</a:t>
            </a:r>
          </a:p>
        </p:txBody>
      </p:sp>
      <p:sp>
        <p:nvSpPr>
          <p:cNvPr id="6" name="Content Placeholder 5"/>
          <p:cNvSpPr>
            <a:spLocks noGrp="1"/>
          </p:cNvSpPr>
          <p:nvPr>
            <p:ph idx="1"/>
          </p:nvPr>
        </p:nvSpPr>
        <p:spPr/>
        <p:txBody>
          <a:bodyPr/>
          <a:lstStyle/>
          <a:p>
            <a:r>
              <a:rPr lang="en-US" sz="1800" dirty="0"/>
              <a:t>In this lesson, we will learn:</a:t>
            </a:r>
          </a:p>
          <a:p>
            <a:pPr lvl="1"/>
            <a:r>
              <a:rPr lang="en-US" sz="1600" dirty="0" smtClean="0"/>
              <a:t>An </a:t>
            </a:r>
            <a:r>
              <a:rPr lang="en-US" sz="1600" dirty="0"/>
              <a:t>overview of Web Applications</a:t>
            </a:r>
          </a:p>
          <a:p>
            <a:pPr lvl="1"/>
            <a:r>
              <a:rPr lang="en-US" sz="1600" dirty="0"/>
              <a:t>What are Web Components?</a:t>
            </a:r>
          </a:p>
          <a:p>
            <a:pPr lvl="1"/>
            <a:r>
              <a:rPr lang="en-US" sz="1600" dirty="0"/>
              <a:t>What are JEE containers?</a:t>
            </a:r>
          </a:p>
          <a:p>
            <a:endParaRPr lang="en-US" sz="16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1200" dirty="0" smtClean="0"/>
              <a:t>1.1:  </a:t>
            </a:r>
            <a:r>
              <a:rPr lang="en-US" sz="1200" dirty="0"/>
              <a:t>Web Applications – An Overview </a:t>
            </a:r>
            <a:r>
              <a:rPr lang="en-US" dirty="0"/>
              <a:t/>
            </a:r>
            <a:br>
              <a:rPr lang="en-US" dirty="0"/>
            </a:br>
            <a:r>
              <a:rPr lang="en-US" sz="2000" dirty="0"/>
              <a:t>Server-Side Applications </a:t>
            </a:r>
          </a:p>
        </p:txBody>
      </p:sp>
      <p:sp>
        <p:nvSpPr>
          <p:cNvPr id="5" name="Content Placeholder 4"/>
          <p:cNvSpPr>
            <a:spLocks noGrp="1"/>
          </p:cNvSpPr>
          <p:nvPr>
            <p:ph idx="1"/>
          </p:nvPr>
        </p:nvSpPr>
        <p:spPr/>
        <p:txBody>
          <a:bodyPr/>
          <a:lstStyle/>
          <a:p>
            <a:r>
              <a:rPr lang="en-US" sz="1800" dirty="0"/>
              <a:t>Client-side scripting versus Server-side scripting:</a:t>
            </a:r>
          </a:p>
          <a:p>
            <a:pPr lvl="1"/>
            <a:r>
              <a:rPr lang="en-US" sz="1600" dirty="0"/>
              <a:t>Client-side scripts run on the client-side of a client-server application. </a:t>
            </a:r>
          </a:p>
          <a:p>
            <a:pPr lvl="1"/>
            <a:r>
              <a:rPr lang="en-US" sz="1600" dirty="0"/>
              <a:t>Server-side scripts/code run on the server-end of a client-server application. </a:t>
            </a:r>
          </a:p>
          <a:p>
            <a:endParaRPr lang="en-US" dirty="0"/>
          </a:p>
        </p:txBody>
      </p:sp>
      <p:grpSp>
        <p:nvGrpSpPr>
          <p:cNvPr id="2" name="Group 44"/>
          <p:cNvGrpSpPr>
            <a:grpSpLocks/>
          </p:cNvGrpSpPr>
          <p:nvPr/>
        </p:nvGrpSpPr>
        <p:grpSpPr bwMode="auto">
          <a:xfrm>
            <a:off x="695592" y="3048409"/>
            <a:ext cx="7795262" cy="2547388"/>
            <a:chOff x="480" y="2592"/>
            <a:chExt cx="4464" cy="1096"/>
          </a:xfrm>
        </p:grpSpPr>
        <p:pic>
          <p:nvPicPr>
            <p:cNvPr id="254982" name="Picture 23" descr="computer"/>
            <p:cNvPicPr>
              <a:picLocks noChangeAspect="1" noChangeArrowheads="1"/>
            </p:cNvPicPr>
            <p:nvPr/>
          </p:nvPicPr>
          <p:blipFill>
            <a:blip r:embed="rId3" cstate="print"/>
            <a:srcRect/>
            <a:stretch>
              <a:fillRect/>
            </a:stretch>
          </p:blipFill>
          <p:spPr bwMode="auto">
            <a:xfrm>
              <a:off x="864" y="2832"/>
              <a:ext cx="624" cy="624"/>
            </a:xfrm>
            <a:prstGeom prst="rect">
              <a:avLst/>
            </a:prstGeom>
            <a:noFill/>
            <a:ln w="9525">
              <a:noFill/>
              <a:miter lim="800000"/>
              <a:headEnd/>
              <a:tailEnd/>
            </a:ln>
          </p:spPr>
        </p:pic>
        <p:pic>
          <p:nvPicPr>
            <p:cNvPr id="254983" name="Picture 25" descr="server"/>
            <p:cNvPicPr>
              <a:picLocks noChangeAspect="1" noChangeArrowheads="1"/>
            </p:cNvPicPr>
            <p:nvPr/>
          </p:nvPicPr>
          <p:blipFill>
            <a:blip r:embed="rId4" cstate="print"/>
            <a:srcRect/>
            <a:stretch>
              <a:fillRect/>
            </a:stretch>
          </p:blipFill>
          <p:spPr bwMode="auto">
            <a:xfrm>
              <a:off x="2352" y="2688"/>
              <a:ext cx="835" cy="835"/>
            </a:xfrm>
            <a:prstGeom prst="rect">
              <a:avLst/>
            </a:prstGeom>
            <a:noFill/>
            <a:ln w="9525">
              <a:noFill/>
              <a:miter lim="800000"/>
              <a:headEnd/>
              <a:tailEnd/>
            </a:ln>
          </p:spPr>
        </p:pic>
        <p:sp>
          <p:nvSpPr>
            <p:cNvPr id="254984" name="Oval 29"/>
            <p:cNvSpPr>
              <a:spLocks noChangeArrowheads="1"/>
            </p:cNvSpPr>
            <p:nvPr/>
          </p:nvSpPr>
          <p:spPr bwMode="auto">
            <a:xfrm>
              <a:off x="3072" y="2784"/>
              <a:ext cx="816" cy="384"/>
            </a:xfrm>
            <a:prstGeom prst="ellipse">
              <a:avLst/>
            </a:prstGeom>
            <a:solidFill>
              <a:srgbClr val="C0C0C0"/>
            </a:solidFill>
            <a:ln w="19050">
              <a:solidFill>
                <a:schemeClr val="tx1"/>
              </a:solidFill>
              <a:round/>
              <a:headEnd/>
              <a:tailEnd/>
            </a:ln>
          </p:spPr>
          <p:txBody>
            <a:bodyPr wrap="none" anchor="ctr"/>
            <a:lstStyle/>
            <a:p>
              <a:pPr algn="ctr"/>
              <a:r>
                <a:rPr lang="en-US" sz="1300" dirty="0"/>
                <a:t>Server-side</a:t>
              </a:r>
            </a:p>
            <a:p>
              <a:pPr algn="ctr"/>
              <a:r>
                <a:rPr lang="en-US" sz="1300" dirty="0"/>
                <a:t>component</a:t>
              </a:r>
            </a:p>
          </p:txBody>
        </p:sp>
        <p:sp>
          <p:nvSpPr>
            <p:cNvPr id="254985" name="Oval 31"/>
            <p:cNvSpPr>
              <a:spLocks noChangeArrowheads="1"/>
            </p:cNvSpPr>
            <p:nvPr/>
          </p:nvSpPr>
          <p:spPr bwMode="auto">
            <a:xfrm>
              <a:off x="3120" y="3120"/>
              <a:ext cx="816" cy="384"/>
            </a:xfrm>
            <a:prstGeom prst="ellipse">
              <a:avLst/>
            </a:prstGeom>
            <a:solidFill>
              <a:srgbClr val="C0C0C0"/>
            </a:solidFill>
            <a:ln w="19050">
              <a:solidFill>
                <a:schemeClr val="tx1"/>
              </a:solidFill>
              <a:round/>
              <a:headEnd/>
              <a:tailEnd/>
            </a:ln>
          </p:spPr>
          <p:txBody>
            <a:bodyPr wrap="none" anchor="ctr"/>
            <a:lstStyle/>
            <a:p>
              <a:pPr algn="ctr"/>
              <a:r>
                <a:rPr lang="en-US" sz="1300" dirty="0"/>
                <a:t>Server-side</a:t>
              </a:r>
            </a:p>
            <a:p>
              <a:pPr algn="ctr"/>
              <a:r>
                <a:rPr lang="en-US" sz="1300" dirty="0"/>
                <a:t>component</a:t>
              </a:r>
            </a:p>
          </p:txBody>
        </p:sp>
        <p:sp>
          <p:nvSpPr>
            <p:cNvPr id="254986" name="AutoShape 32"/>
            <p:cNvSpPr>
              <a:spLocks noChangeArrowheads="1"/>
            </p:cNvSpPr>
            <p:nvPr/>
          </p:nvSpPr>
          <p:spPr bwMode="auto">
            <a:xfrm>
              <a:off x="4128" y="2832"/>
              <a:ext cx="672" cy="336"/>
            </a:xfrm>
            <a:prstGeom prst="can">
              <a:avLst>
                <a:gd name="adj" fmla="val 25000"/>
              </a:avLst>
            </a:prstGeom>
            <a:solidFill>
              <a:srgbClr val="B8B8D0"/>
            </a:solidFill>
            <a:ln w="19050">
              <a:solidFill>
                <a:schemeClr val="tx1"/>
              </a:solidFill>
              <a:round/>
              <a:headEnd/>
              <a:tailEnd/>
            </a:ln>
          </p:spPr>
          <p:txBody>
            <a:bodyPr wrap="none" anchor="ctr"/>
            <a:lstStyle/>
            <a:p>
              <a:pPr algn="ctr"/>
              <a:r>
                <a:rPr lang="en-US" sz="1300" dirty="0"/>
                <a:t>database</a:t>
              </a:r>
            </a:p>
          </p:txBody>
        </p:sp>
        <p:sp>
          <p:nvSpPr>
            <p:cNvPr id="254987" name="AutoShape 34"/>
            <p:cNvSpPr>
              <a:spLocks noChangeArrowheads="1"/>
            </p:cNvSpPr>
            <p:nvPr/>
          </p:nvSpPr>
          <p:spPr bwMode="auto">
            <a:xfrm>
              <a:off x="4272" y="3168"/>
              <a:ext cx="672" cy="336"/>
            </a:xfrm>
            <a:prstGeom prst="can">
              <a:avLst>
                <a:gd name="adj" fmla="val 25000"/>
              </a:avLst>
            </a:prstGeom>
            <a:solidFill>
              <a:srgbClr val="B8B8D0"/>
            </a:solidFill>
            <a:ln w="19050">
              <a:solidFill>
                <a:schemeClr val="tx1"/>
              </a:solidFill>
              <a:round/>
              <a:headEnd/>
              <a:tailEnd/>
            </a:ln>
          </p:spPr>
          <p:txBody>
            <a:bodyPr wrap="none" anchor="ctr"/>
            <a:lstStyle/>
            <a:p>
              <a:pPr algn="ctr"/>
              <a:r>
                <a:rPr lang="en-US" sz="1300" dirty="0"/>
                <a:t>database</a:t>
              </a:r>
            </a:p>
          </p:txBody>
        </p:sp>
        <p:sp>
          <p:nvSpPr>
            <p:cNvPr id="254988" name="AutoShape 35"/>
            <p:cNvSpPr>
              <a:spLocks noChangeArrowheads="1"/>
            </p:cNvSpPr>
            <p:nvPr/>
          </p:nvSpPr>
          <p:spPr bwMode="auto">
            <a:xfrm>
              <a:off x="3936" y="3264"/>
              <a:ext cx="336" cy="144"/>
            </a:xfrm>
            <a:prstGeom prst="leftRightArrow">
              <a:avLst>
                <a:gd name="adj1" fmla="val 50000"/>
                <a:gd name="adj2" fmla="val 46667"/>
              </a:avLst>
            </a:prstGeom>
            <a:solidFill>
              <a:srgbClr val="993300"/>
            </a:solidFill>
            <a:ln w="19050">
              <a:solidFill>
                <a:schemeClr val="tx1"/>
              </a:solidFill>
              <a:miter lim="800000"/>
              <a:headEnd/>
              <a:tailEnd/>
            </a:ln>
          </p:spPr>
          <p:txBody>
            <a:bodyPr wrap="none" anchor="ctr"/>
            <a:lstStyle/>
            <a:p>
              <a:endParaRPr lang="en-IN" sz="1300"/>
            </a:p>
          </p:txBody>
        </p:sp>
        <p:sp>
          <p:nvSpPr>
            <p:cNvPr id="254989" name="Line 36"/>
            <p:cNvSpPr>
              <a:spLocks noChangeShapeType="1"/>
            </p:cNvSpPr>
            <p:nvPr/>
          </p:nvSpPr>
          <p:spPr bwMode="auto">
            <a:xfrm>
              <a:off x="1392" y="3072"/>
              <a:ext cx="1056" cy="0"/>
            </a:xfrm>
            <a:prstGeom prst="line">
              <a:avLst/>
            </a:prstGeom>
            <a:noFill/>
            <a:ln w="9525">
              <a:solidFill>
                <a:schemeClr val="tx1"/>
              </a:solidFill>
              <a:round/>
              <a:headEnd/>
              <a:tailEnd type="triangle" w="med" len="med"/>
            </a:ln>
          </p:spPr>
          <p:txBody>
            <a:bodyPr/>
            <a:lstStyle/>
            <a:p>
              <a:endParaRPr lang="en-IN" sz="1300"/>
            </a:p>
          </p:txBody>
        </p:sp>
        <p:sp>
          <p:nvSpPr>
            <p:cNvPr id="254990" name="Line 37"/>
            <p:cNvSpPr>
              <a:spLocks noChangeShapeType="1"/>
            </p:cNvSpPr>
            <p:nvPr/>
          </p:nvSpPr>
          <p:spPr bwMode="auto">
            <a:xfrm flipH="1">
              <a:off x="1392" y="3168"/>
              <a:ext cx="1056" cy="0"/>
            </a:xfrm>
            <a:prstGeom prst="line">
              <a:avLst/>
            </a:prstGeom>
            <a:noFill/>
            <a:ln w="9525">
              <a:solidFill>
                <a:schemeClr val="tx1"/>
              </a:solidFill>
              <a:round/>
              <a:headEnd/>
              <a:tailEnd type="triangle" w="med" len="med"/>
            </a:ln>
          </p:spPr>
          <p:txBody>
            <a:bodyPr/>
            <a:lstStyle/>
            <a:p>
              <a:endParaRPr lang="en-IN" sz="1300"/>
            </a:p>
          </p:txBody>
        </p:sp>
        <p:sp>
          <p:nvSpPr>
            <p:cNvPr id="254991" name="Text Box 38"/>
            <p:cNvSpPr txBox="1">
              <a:spLocks noChangeArrowheads="1"/>
            </p:cNvSpPr>
            <p:nvPr/>
          </p:nvSpPr>
          <p:spPr bwMode="auto">
            <a:xfrm>
              <a:off x="1440" y="2880"/>
              <a:ext cx="780" cy="184"/>
            </a:xfrm>
            <a:prstGeom prst="rect">
              <a:avLst/>
            </a:prstGeom>
            <a:noFill/>
            <a:ln w="9525">
              <a:noFill/>
              <a:miter lim="800000"/>
              <a:headEnd/>
              <a:tailEnd/>
            </a:ln>
          </p:spPr>
          <p:txBody>
            <a:bodyPr wrap="none">
              <a:spAutoFit/>
            </a:bodyPr>
            <a:lstStyle/>
            <a:p>
              <a:r>
                <a:rPr lang="en-US" sz="1300" dirty="0"/>
                <a:t>HTML request</a:t>
              </a:r>
            </a:p>
          </p:txBody>
        </p:sp>
        <p:sp>
          <p:nvSpPr>
            <p:cNvPr id="254992" name="Text Box 39"/>
            <p:cNvSpPr txBox="1">
              <a:spLocks noChangeArrowheads="1"/>
            </p:cNvSpPr>
            <p:nvPr/>
          </p:nvSpPr>
          <p:spPr bwMode="auto">
            <a:xfrm>
              <a:off x="1440" y="3216"/>
              <a:ext cx="862" cy="184"/>
            </a:xfrm>
            <a:prstGeom prst="rect">
              <a:avLst/>
            </a:prstGeom>
            <a:noFill/>
            <a:ln w="9525">
              <a:noFill/>
              <a:miter lim="800000"/>
              <a:headEnd/>
              <a:tailEnd/>
            </a:ln>
          </p:spPr>
          <p:txBody>
            <a:bodyPr wrap="none">
              <a:spAutoFit/>
            </a:bodyPr>
            <a:lstStyle/>
            <a:p>
              <a:r>
                <a:rPr lang="en-US" sz="1300"/>
                <a:t>HTML response</a:t>
              </a:r>
            </a:p>
          </p:txBody>
        </p:sp>
        <p:sp>
          <p:nvSpPr>
            <p:cNvPr id="254993" name="AutoShape 40"/>
            <p:cNvSpPr>
              <a:spLocks noChangeArrowheads="1"/>
            </p:cNvSpPr>
            <p:nvPr/>
          </p:nvSpPr>
          <p:spPr bwMode="auto">
            <a:xfrm>
              <a:off x="480" y="2592"/>
              <a:ext cx="480" cy="624"/>
            </a:xfrm>
            <a:prstGeom prst="flowChartMultidocument">
              <a:avLst/>
            </a:prstGeom>
            <a:solidFill>
              <a:srgbClr val="DDDDDD"/>
            </a:solidFill>
            <a:ln w="19050">
              <a:solidFill>
                <a:schemeClr val="tx1"/>
              </a:solidFill>
              <a:miter lim="800000"/>
              <a:headEnd/>
              <a:tailEnd/>
            </a:ln>
          </p:spPr>
          <p:txBody>
            <a:bodyPr wrap="none" anchor="ctr"/>
            <a:lstStyle/>
            <a:p>
              <a:pPr algn="ctr"/>
              <a:r>
                <a:rPr lang="en-US" sz="1300"/>
                <a:t>Client</a:t>
              </a:r>
            </a:p>
            <a:p>
              <a:pPr algn="ctr"/>
              <a:r>
                <a:rPr lang="en-US" sz="1300"/>
                <a:t>side</a:t>
              </a:r>
            </a:p>
            <a:p>
              <a:pPr algn="ctr"/>
              <a:r>
                <a:rPr lang="en-US" sz="1300"/>
                <a:t>script</a:t>
              </a:r>
            </a:p>
          </p:txBody>
        </p:sp>
        <p:sp>
          <p:nvSpPr>
            <p:cNvPr id="254994" name="Text Box 42"/>
            <p:cNvSpPr txBox="1">
              <a:spLocks noChangeArrowheads="1"/>
            </p:cNvSpPr>
            <p:nvPr/>
          </p:nvSpPr>
          <p:spPr bwMode="auto">
            <a:xfrm>
              <a:off x="760" y="3312"/>
              <a:ext cx="491" cy="310"/>
            </a:xfrm>
            <a:prstGeom prst="rect">
              <a:avLst/>
            </a:prstGeom>
            <a:noFill/>
            <a:ln w="9525">
              <a:noFill/>
              <a:miter lim="800000"/>
              <a:headEnd/>
              <a:tailEnd/>
            </a:ln>
          </p:spPr>
          <p:txBody>
            <a:bodyPr wrap="none">
              <a:spAutoFit/>
            </a:bodyPr>
            <a:lstStyle/>
            <a:p>
              <a:pPr algn="ctr"/>
              <a:r>
                <a:rPr lang="en-US" sz="1300"/>
                <a:t>Web</a:t>
              </a:r>
            </a:p>
            <a:p>
              <a:pPr algn="ctr"/>
              <a:r>
                <a:rPr lang="en-US" sz="1300"/>
                <a:t>browser</a:t>
              </a:r>
            </a:p>
          </p:txBody>
        </p:sp>
        <p:sp>
          <p:nvSpPr>
            <p:cNvPr id="254995" name="Text Box 43"/>
            <p:cNvSpPr txBox="1">
              <a:spLocks noChangeArrowheads="1"/>
            </p:cNvSpPr>
            <p:nvPr/>
          </p:nvSpPr>
          <p:spPr bwMode="auto">
            <a:xfrm>
              <a:off x="2448" y="3504"/>
              <a:ext cx="864" cy="184"/>
            </a:xfrm>
            <a:prstGeom prst="rect">
              <a:avLst/>
            </a:prstGeom>
            <a:noFill/>
            <a:ln w="9525">
              <a:noFill/>
              <a:miter lim="800000"/>
              <a:headEnd/>
              <a:tailEnd/>
            </a:ln>
          </p:spPr>
          <p:txBody>
            <a:bodyPr>
              <a:spAutoFit/>
            </a:bodyPr>
            <a:lstStyle/>
            <a:p>
              <a:pPr algn="ctr"/>
              <a:r>
                <a:rPr lang="en-US" sz="1300" dirty="0"/>
                <a:t>Web server</a:t>
              </a: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3"/>
          <p:cNvSpPr txBox="1">
            <a:spLocks noGrp="1"/>
          </p:cNvSpPr>
          <p:nvPr/>
        </p:nvSpPr>
        <p:spPr bwMode="auto">
          <a:xfrm>
            <a:off x="4191000" y="6477000"/>
            <a:ext cx="533400" cy="228600"/>
          </a:xfrm>
          <a:prstGeom prst="rect">
            <a:avLst/>
          </a:prstGeom>
          <a:noFill/>
          <a:ln>
            <a:miter lim="800000"/>
            <a:headEnd/>
            <a:tailEnd/>
          </a:ln>
        </p:spPr>
        <p:txBody>
          <a:bodyPr/>
          <a:lstStyle/>
          <a:p>
            <a:pPr algn="r"/>
            <a:endParaRPr lang="en-US" sz="1000">
              <a:latin typeface="Trebuchet MS" pitchFamily="34" charset="0"/>
            </a:endParaRPr>
          </a:p>
        </p:txBody>
      </p:sp>
      <p:sp>
        <p:nvSpPr>
          <p:cNvPr id="4" name="Title 3"/>
          <p:cNvSpPr>
            <a:spLocks noGrp="1"/>
          </p:cNvSpPr>
          <p:nvPr>
            <p:ph type="title"/>
          </p:nvPr>
        </p:nvSpPr>
        <p:spPr/>
        <p:txBody>
          <a:bodyPr/>
          <a:lstStyle/>
          <a:p>
            <a:r>
              <a:rPr lang="en-US" sz="1200" dirty="0" smtClean="0"/>
              <a:t>1.1:  </a:t>
            </a:r>
            <a:r>
              <a:rPr lang="en-US" sz="1200" dirty="0"/>
              <a:t>Web Applications – An Overview </a:t>
            </a:r>
            <a:r>
              <a:rPr lang="en-US" dirty="0"/>
              <a:t/>
            </a:r>
            <a:br>
              <a:rPr lang="en-US" dirty="0"/>
            </a:br>
            <a:r>
              <a:rPr lang="en-US" sz="2000" dirty="0"/>
              <a:t>Server-Side Applications</a:t>
            </a:r>
          </a:p>
        </p:txBody>
      </p:sp>
      <p:sp>
        <p:nvSpPr>
          <p:cNvPr id="5" name="Content Placeholder 4"/>
          <p:cNvSpPr>
            <a:spLocks noGrp="1"/>
          </p:cNvSpPr>
          <p:nvPr>
            <p:ph idx="1"/>
          </p:nvPr>
        </p:nvSpPr>
        <p:spPr/>
        <p:txBody>
          <a:bodyPr/>
          <a:lstStyle/>
          <a:p>
            <a:r>
              <a:rPr lang="en-US" sz="1800" dirty="0"/>
              <a:t>A web application is </a:t>
            </a:r>
            <a:r>
              <a:rPr lang="en-US" dirty="0"/>
              <a:t>…</a:t>
            </a:r>
          </a:p>
          <a:p>
            <a:pPr lvl="1"/>
            <a:r>
              <a:rPr lang="en-US" sz="1600" dirty="0"/>
              <a:t>an application that is accessed via web browser over a network such as the Internet or an </a:t>
            </a:r>
            <a:r>
              <a:rPr lang="en-US" sz="1600" dirty="0" smtClean="0"/>
              <a:t>intranet</a:t>
            </a:r>
          </a:p>
          <a:p>
            <a:pPr marL="3572" lvl="1" indent="0">
              <a:buNone/>
            </a:pPr>
            <a:endParaRPr lang="en-US" sz="1600" dirty="0"/>
          </a:p>
          <a:p>
            <a:r>
              <a:rPr lang="en-US" sz="1800" dirty="0"/>
              <a:t>A Web Client typically uses HTTP protocol to communicate with a Web Server to request for services</a:t>
            </a:r>
            <a:r>
              <a:rPr lang="en-US" sz="1800" dirty="0" smtClean="0"/>
              <a:t>.</a:t>
            </a:r>
          </a:p>
          <a:p>
            <a:endParaRPr lang="en-US" sz="1800" dirty="0"/>
          </a:p>
          <a:p>
            <a:r>
              <a:rPr lang="en-US" sz="1800" dirty="0"/>
              <a:t>A Web component is a software entity that provides a response to a web request. For example: Servlets and JSP</a:t>
            </a:r>
          </a:p>
          <a:p>
            <a:endParaRPr lang="en-US" dirty="0"/>
          </a:p>
        </p:txBody>
      </p:sp>
      <p:grpSp>
        <p:nvGrpSpPr>
          <p:cNvPr id="2" name="Group 22"/>
          <p:cNvGrpSpPr>
            <a:grpSpLocks/>
          </p:cNvGrpSpPr>
          <p:nvPr/>
        </p:nvGrpSpPr>
        <p:grpSpPr bwMode="auto">
          <a:xfrm>
            <a:off x="806355" y="4073742"/>
            <a:ext cx="7120684" cy="1895329"/>
            <a:chOff x="709" y="2688"/>
            <a:chExt cx="3899" cy="1039"/>
          </a:xfrm>
        </p:grpSpPr>
        <p:pic>
          <p:nvPicPr>
            <p:cNvPr id="257030" name="Picture 8" descr="computer"/>
            <p:cNvPicPr>
              <a:picLocks noChangeAspect="1" noChangeArrowheads="1"/>
            </p:cNvPicPr>
            <p:nvPr/>
          </p:nvPicPr>
          <p:blipFill>
            <a:blip r:embed="rId3" cstate="print"/>
            <a:srcRect/>
            <a:stretch>
              <a:fillRect/>
            </a:stretch>
          </p:blipFill>
          <p:spPr bwMode="auto">
            <a:xfrm>
              <a:off x="864" y="2832"/>
              <a:ext cx="624" cy="624"/>
            </a:xfrm>
            <a:prstGeom prst="rect">
              <a:avLst/>
            </a:prstGeom>
            <a:noFill/>
            <a:ln w="9525">
              <a:noFill/>
              <a:miter lim="800000"/>
              <a:headEnd/>
              <a:tailEnd/>
            </a:ln>
          </p:spPr>
        </p:pic>
        <p:pic>
          <p:nvPicPr>
            <p:cNvPr id="257031" name="Picture 9" descr="server"/>
            <p:cNvPicPr>
              <a:picLocks noChangeAspect="1" noChangeArrowheads="1"/>
            </p:cNvPicPr>
            <p:nvPr/>
          </p:nvPicPr>
          <p:blipFill>
            <a:blip r:embed="rId4" cstate="print"/>
            <a:srcRect/>
            <a:stretch>
              <a:fillRect/>
            </a:stretch>
          </p:blipFill>
          <p:spPr bwMode="auto">
            <a:xfrm>
              <a:off x="2352" y="2688"/>
              <a:ext cx="835" cy="835"/>
            </a:xfrm>
            <a:prstGeom prst="rect">
              <a:avLst/>
            </a:prstGeom>
            <a:noFill/>
            <a:ln w="9525">
              <a:noFill/>
              <a:miter lim="800000"/>
              <a:headEnd/>
              <a:tailEnd/>
            </a:ln>
          </p:spPr>
        </p:pic>
        <p:sp>
          <p:nvSpPr>
            <p:cNvPr id="257032" name="Oval 11"/>
            <p:cNvSpPr>
              <a:spLocks noChangeArrowheads="1"/>
            </p:cNvSpPr>
            <p:nvPr/>
          </p:nvSpPr>
          <p:spPr bwMode="auto">
            <a:xfrm>
              <a:off x="3072" y="2736"/>
              <a:ext cx="816" cy="384"/>
            </a:xfrm>
            <a:prstGeom prst="ellipse">
              <a:avLst/>
            </a:prstGeom>
            <a:solidFill>
              <a:srgbClr val="C0C0C0"/>
            </a:solidFill>
            <a:ln w="19050">
              <a:solidFill>
                <a:schemeClr val="tx1"/>
              </a:solidFill>
              <a:round/>
              <a:headEnd/>
              <a:tailEnd/>
            </a:ln>
          </p:spPr>
          <p:txBody>
            <a:bodyPr wrap="none" anchor="ctr"/>
            <a:lstStyle/>
            <a:p>
              <a:pPr algn="ctr"/>
              <a:r>
                <a:rPr lang="en-US" sz="1400"/>
                <a:t>web</a:t>
              </a:r>
            </a:p>
            <a:p>
              <a:pPr algn="ctr"/>
              <a:r>
                <a:rPr lang="en-US" sz="1400"/>
                <a:t>component</a:t>
              </a:r>
            </a:p>
          </p:txBody>
        </p:sp>
        <p:sp>
          <p:nvSpPr>
            <p:cNvPr id="257033" name="AutoShape 13"/>
            <p:cNvSpPr>
              <a:spLocks noChangeArrowheads="1"/>
            </p:cNvSpPr>
            <p:nvPr/>
          </p:nvSpPr>
          <p:spPr bwMode="auto">
            <a:xfrm>
              <a:off x="3936" y="3216"/>
              <a:ext cx="672" cy="336"/>
            </a:xfrm>
            <a:prstGeom prst="can">
              <a:avLst>
                <a:gd name="adj" fmla="val 25000"/>
              </a:avLst>
            </a:prstGeom>
            <a:solidFill>
              <a:srgbClr val="B8B8D0"/>
            </a:solidFill>
            <a:ln w="19050">
              <a:solidFill>
                <a:schemeClr val="tx1"/>
              </a:solidFill>
              <a:round/>
              <a:headEnd/>
              <a:tailEnd/>
            </a:ln>
          </p:spPr>
          <p:txBody>
            <a:bodyPr wrap="none" anchor="ctr"/>
            <a:lstStyle/>
            <a:p>
              <a:pPr algn="ctr"/>
              <a:r>
                <a:rPr lang="en-US" sz="1400"/>
                <a:t>database</a:t>
              </a:r>
            </a:p>
          </p:txBody>
        </p:sp>
        <p:sp>
          <p:nvSpPr>
            <p:cNvPr id="257034" name="AutoShape 14"/>
            <p:cNvSpPr>
              <a:spLocks noChangeArrowheads="1"/>
            </p:cNvSpPr>
            <p:nvPr/>
          </p:nvSpPr>
          <p:spPr bwMode="auto">
            <a:xfrm rot="2193148">
              <a:off x="3696" y="3120"/>
              <a:ext cx="240" cy="144"/>
            </a:xfrm>
            <a:prstGeom prst="leftRightArrow">
              <a:avLst>
                <a:gd name="adj1" fmla="val 50000"/>
                <a:gd name="adj2" fmla="val 33333"/>
              </a:avLst>
            </a:prstGeom>
            <a:solidFill>
              <a:srgbClr val="993300"/>
            </a:solidFill>
            <a:ln w="19050">
              <a:solidFill>
                <a:schemeClr val="tx1"/>
              </a:solidFill>
              <a:miter lim="800000"/>
              <a:headEnd/>
              <a:tailEnd/>
            </a:ln>
          </p:spPr>
          <p:txBody>
            <a:bodyPr wrap="none" anchor="ctr"/>
            <a:lstStyle/>
            <a:p>
              <a:endParaRPr lang="en-IN"/>
            </a:p>
          </p:txBody>
        </p:sp>
        <p:sp>
          <p:nvSpPr>
            <p:cNvPr id="257035" name="Line 15"/>
            <p:cNvSpPr>
              <a:spLocks noChangeShapeType="1"/>
            </p:cNvSpPr>
            <p:nvPr/>
          </p:nvSpPr>
          <p:spPr bwMode="auto">
            <a:xfrm>
              <a:off x="1392" y="3072"/>
              <a:ext cx="1056" cy="0"/>
            </a:xfrm>
            <a:prstGeom prst="line">
              <a:avLst/>
            </a:prstGeom>
            <a:noFill/>
            <a:ln w="9525">
              <a:solidFill>
                <a:schemeClr val="tx1"/>
              </a:solidFill>
              <a:round/>
              <a:headEnd/>
              <a:tailEnd type="triangle" w="med" len="med"/>
            </a:ln>
          </p:spPr>
          <p:txBody>
            <a:bodyPr/>
            <a:lstStyle/>
            <a:p>
              <a:endParaRPr lang="en-IN"/>
            </a:p>
          </p:txBody>
        </p:sp>
        <p:sp>
          <p:nvSpPr>
            <p:cNvPr id="257036" name="Line 16"/>
            <p:cNvSpPr>
              <a:spLocks noChangeShapeType="1"/>
            </p:cNvSpPr>
            <p:nvPr/>
          </p:nvSpPr>
          <p:spPr bwMode="auto">
            <a:xfrm flipH="1">
              <a:off x="1392" y="3168"/>
              <a:ext cx="1056" cy="0"/>
            </a:xfrm>
            <a:prstGeom prst="line">
              <a:avLst/>
            </a:prstGeom>
            <a:noFill/>
            <a:ln w="9525">
              <a:solidFill>
                <a:schemeClr val="tx1"/>
              </a:solidFill>
              <a:round/>
              <a:headEnd/>
              <a:tailEnd type="triangle" w="med" len="med"/>
            </a:ln>
          </p:spPr>
          <p:txBody>
            <a:bodyPr/>
            <a:lstStyle/>
            <a:p>
              <a:endParaRPr lang="en-IN"/>
            </a:p>
          </p:txBody>
        </p:sp>
        <p:sp>
          <p:nvSpPr>
            <p:cNvPr id="257037" name="Text Box 17"/>
            <p:cNvSpPr txBox="1">
              <a:spLocks noChangeArrowheads="1"/>
            </p:cNvSpPr>
            <p:nvPr/>
          </p:nvSpPr>
          <p:spPr bwMode="auto">
            <a:xfrm>
              <a:off x="1440" y="2900"/>
              <a:ext cx="956" cy="225"/>
            </a:xfrm>
            <a:prstGeom prst="rect">
              <a:avLst/>
            </a:prstGeom>
            <a:noFill/>
            <a:ln w="9525">
              <a:noFill/>
              <a:miter lim="800000"/>
              <a:headEnd/>
              <a:tailEnd/>
            </a:ln>
          </p:spPr>
          <p:txBody>
            <a:bodyPr wrap="none">
              <a:spAutoFit/>
            </a:bodyPr>
            <a:lstStyle/>
            <a:p>
              <a:r>
                <a:rPr lang="en-US" sz="1400" dirty="0"/>
                <a:t>HTML request</a:t>
              </a:r>
            </a:p>
          </p:txBody>
        </p:sp>
        <p:sp>
          <p:nvSpPr>
            <p:cNvPr id="257038" name="Text Box 18"/>
            <p:cNvSpPr txBox="1">
              <a:spLocks noChangeArrowheads="1"/>
            </p:cNvSpPr>
            <p:nvPr/>
          </p:nvSpPr>
          <p:spPr bwMode="auto">
            <a:xfrm>
              <a:off x="1440" y="3236"/>
              <a:ext cx="1057" cy="225"/>
            </a:xfrm>
            <a:prstGeom prst="rect">
              <a:avLst/>
            </a:prstGeom>
            <a:noFill/>
            <a:ln w="9525">
              <a:noFill/>
              <a:miter lim="800000"/>
              <a:headEnd/>
              <a:tailEnd/>
            </a:ln>
          </p:spPr>
          <p:txBody>
            <a:bodyPr wrap="none">
              <a:spAutoFit/>
            </a:bodyPr>
            <a:lstStyle/>
            <a:p>
              <a:r>
                <a:rPr lang="en-US" sz="1400"/>
                <a:t>HTML response</a:t>
              </a:r>
            </a:p>
          </p:txBody>
        </p:sp>
        <p:sp>
          <p:nvSpPr>
            <p:cNvPr id="257039" name="Text Box 20"/>
            <p:cNvSpPr txBox="1">
              <a:spLocks noChangeArrowheads="1"/>
            </p:cNvSpPr>
            <p:nvPr/>
          </p:nvSpPr>
          <p:spPr bwMode="auto">
            <a:xfrm>
              <a:off x="709" y="3332"/>
              <a:ext cx="596" cy="382"/>
            </a:xfrm>
            <a:prstGeom prst="rect">
              <a:avLst/>
            </a:prstGeom>
            <a:noFill/>
            <a:ln w="9525">
              <a:noFill/>
              <a:miter lim="800000"/>
              <a:headEnd/>
              <a:tailEnd/>
            </a:ln>
          </p:spPr>
          <p:txBody>
            <a:bodyPr wrap="none">
              <a:spAutoFit/>
            </a:bodyPr>
            <a:lstStyle/>
            <a:p>
              <a:pPr algn="ctr"/>
              <a:r>
                <a:rPr lang="en-US" sz="1400"/>
                <a:t>Web</a:t>
              </a:r>
            </a:p>
            <a:p>
              <a:pPr algn="ctr"/>
              <a:r>
                <a:rPr lang="en-US" sz="1400"/>
                <a:t>browser</a:t>
              </a:r>
            </a:p>
          </p:txBody>
        </p:sp>
        <p:sp>
          <p:nvSpPr>
            <p:cNvPr id="257040" name="Text Box 21"/>
            <p:cNvSpPr txBox="1">
              <a:spLocks noChangeArrowheads="1"/>
            </p:cNvSpPr>
            <p:nvPr/>
          </p:nvSpPr>
          <p:spPr bwMode="auto">
            <a:xfrm>
              <a:off x="2448" y="3504"/>
              <a:ext cx="864" cy="223"/>
            </a:xfrm>
            <a:prstGeom prst="rect">
              <a:avLst/>
            </a:prstGeom>
            <a:noFill/>
            <a:ln w="9525">
              <a:noFill/>
              <a:miter lim="800000"/>
              <a:headEnd/>
              <a:tailEnd/>
            </a:ln>
          </p:spPr>
          <p:txBody>
            <a:bodyPr>
              <a:spAutoFit/>
            </a:bodyPr>
            <a:lstStyle/>
            <a:p>
              <a:pPr algn="ctr"/>
              <a:r>
                <a:rPr lang="en-US" sz="1400"/>
                <a:t>Web server</a:t>
              </a: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smtClean="0"/>
              <a:t>1.2: </a:t>
            </a:r>
            <a:r>
              <a:rPr lang="en-US" sz="1200" dirty="0"/>
              <a:t>What are Web Components?</a:t>
            </a:r>
            <a:r>
              <a:rPr lang="en-US" dirty="0"/>
              <a:t/>
            </a:r>
            <a:br>
              <a:rPr lang="en-US" dirty="0"/>
            </a:br>
            <a:r>
              <a:rPr lang="en-US" sz="2000" dirty="0"/>
              <a:t>Using Web Components in Application Design</a:t>
            </a:r>
          </a:p>
        </p:txBody>
      </p:sp>
      <p:sp>
        <p:nvSpPr>
          <p:cNvPr id="4" name="Content Placeholder 3"/>
          <p:cNvSpPr>
            <a:spLocks noGrp="1"/>
          </p:cNvSpPr>
          <p:nvPr>
            <p:ph idx="1"/>
          </p:nvPr>
        </p:nvSpPr>
        <p:spPr/>
        <p:txBody>
          <a:bodyPr/>
          <a:lstStyle/>
          <a:p>
            <a:endParaRPr lang="en-US" sz="1800" dirty="0" smtClean="0"/>
          </a:p>
          <a:p>
            <a:r>
              <a:rPr lang="en-US" sz="1800" dirty="0" smtClean="0"/>
              <a:t>JEE </a:t>
            </a:r>
            <a:r>
              <a:rPr lang="en-US" sz="1800" dirty="0"/>
              <a:t>specifies two types of web components</a:t>
            </a:r>
            <a:r>
              <a:rPr lang="en-US" sz="1800" dirty="0" smtClean="0"/>
              <a:t>:</a:t>
            </a:r>
          </a:p>
          <a:p>
            <a:endParaRPr lang="en-US" sz="1800" dirty="0"/>
          </a:p>
          <a:p>
            <a:pPr lvl="1"/>
            <a:r>
              <a:rPr lang="en-US" sz="1600" dirty="0"/>
              <a:t>A servlet is a component (a Java class) that extends the functionality of a Web server in a portable and efficient manner</a:t>
            </a:r>
            <a:r>
              <a:rPr lang="en-US" sz="1600" dirty="0" smtClean="0"/>
              <a:t>.</a:t>
            </a:r>
          </a:p>
          <a:p>
            <a:pPr lvl="1"/>
            <a:endParaRPr lang="en-US" sz="1600" dirty="0"/>
          </a:p>
          <a:p>
            <a:pPr lvl="1"/>
            <a:r>
              <a:rPr lang="en-US" sz="1600" dirty="0"/>
              <a:t>The </a:t>
            </a:r>
            <a:r>
              <a:rPr lang="en-US" sz="1600" dirty="0" err="1"/>
              <a:t>JavaServer</a:t>
            </a:r>
            <a:r>
              <a:rPr lang="en-US" sz="1600" dirty="0"/>
              <a:t> Pages technology provides an extensible way to generate dynamic content for a Web client. </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txBox="1">
            <a:spLocks noGrp="1"/>
          </p:cNvSpPr>
          <p:nvPr/>
        </p:nvSpPr>
        <p:spPr bwMode="auto">
          <a:xfrm>
            <a:off x="4191000" y="6477000"/>
            <a:ext cx="533400" cy="228600"/>
          </a:xfrm>
          <a:prstGeom prst="rect">
            <a:avLst/>
          </a:prstGeom>
          <a:noFill/>
          <a:ln>
            <a:miter lim="800000"/>
            <a:headEnd/>
            <a:tailEnd/>
          </a:ln>
        </p:spPr>
        <p:txBody>
          <a:bodyPr/>
          <a:lstStyle/>
          <a:p>
            <a:pPr algn="r"/>
            <a:endParaRPr lang="en-US" sz="1000">
              <a:latin typeface="Trebuchet MS" pitchFamily="34" charset="0"/>
            </a:endParaRPr>
          </a:p>
        </p:txBody>
      </p:sp>
      <p:sp>
        <p:nvSpPr>
          <p:cNvPr id="3" name="Title 2"/>
          <p:cNvSpPr>
            <a:spLocks noGrp="1"/>
          </p:cNvSpPr>
          <p:nvPr>
            <p:ph type="title"/>
          </p:nvPr>
        </p:nvSpPr>
        <p:spPr/>
        <p:txBody>
          <a:bodyPr/>
          <a:lstStyle/>
          <a:p>
            <a:r>
              <a:rPr lang="en-US" sz="1200" dirty="0" smtClean="0"/>
              <a:t>1.3: </a:t>
            </a:r>
            <a:r>
              <a:rPr lang="en-US" sz="1200" dirty="0"/>
              <a:t>What are JEE Containers? </a:t>
            </a:r>
            <a:r>
              <a:rPr lang="en-US" dirty="0"/>
              <a:t/>
            </a:r>
            <a:br>
              <a:rPr lang="en-US" dirty="0"/>
            </a:br>
            <a:r>
              <a:rPr lang="en-US" sz="2000" dirty="0"/>
              <a:t>Java EE Containers, Components &amp; Services</a:t>
            </a:r>
          </a:p>
        </p:txBody>
      </p:sp>
      <p:sp>
        <p:nvSpPr>
          <p:cNvPr id="5" name="Content Placeholder 4"/>
          <p:cNvSpPr>
            <a:spLocks noGrp="1"/>
          </p:cNvSpPr>
          <p:nvPr>
            <p:ph idx="1"/>
          </p:nvPr>
        </p:nvSpPr>
        <p:spPr/>
        <p:txBody>
          <a:bodyPr/>
          <a:lstStyle/>
          <a:p>
            <a:endParaRPr lang="en-US" sz="1800" dirty="0" smtClean="0"/>
          </a:p>
          <a:p>
            <a:r>
              <a:rPr lang="en-US" sz="1800" dirty="0" smtClean="0"/>
              <a:t>Java </a:t>
            </a:r>
            <a:r>
              <a:rPr lang="en-US" sz="1800" dirty="0"/>
              <a:t>EE containers provide a runtime environment for components that include security, concurrency, life-cycle management, transaction, deployment, and other services. They can be classified as</a:t>
            </a:r>
            <a:r>
              <a:rPr lang="en-US" sz="1800" dirty="0" smtClean="0"/>
              <a:t>:</a:t>
            </a:r>
          </a:p>
          <a:p>
            <a:endParaRPr lang="en-US" sz="1800" dirty="0"/>
          </a:p>
          <a:p>
            <a:pPr lvl="1"/>
            <a:r>
              <a:rPr lang="en-US" sz="1600" dirty="0"/>
              <a:t>Web containers: Host web components like Servlets and JSP</a:t>
            </a:r>
          </a:p>
          <a:p>
            <a:pPr lvl="2"/>
            <a:r>
              <a:rPr lang="en-US" sz="1400" dirty="0"/>
              <a:t>For example: Apache’s Tomcat Server, Sun’s Java Web </a:t>
            </a:r>
            <a:r>
              <a:rPr lang="en-US" sz="1400" dirty="0" smtClean="0"/>
              <a:t>Server</a:t>
            </a:r>
          </a:p>
          <a:p>
            <a:pPr marL="175021" lvl="2" indent="0">
              <a:buNone/>
            </a:pPr>
            <a:endParaRPr lang="en-US" sz="1400" dirty="0"/>
          </a:p>
          <a:p>
            <a:pPr lvl="1"/>
            <a:r>
              <a:rPr lang="en-US" sz="1600" dirty="0"/>
              <a:t>Application containers: Host business components for developing enterprise-based applications. </a:t>
            </a:r>
          </a:p>
          <a:p>
            <a:pPr lvl="2"/>
            <a:r>
              <a:rPr lang="en-US" sz="1400" dirty="0"/>
              <a:t>For example: BEA System’s </a:t>
            </a:r>
            <a:r>
              <a:rPr lang="en-US" sz="1400" dirty="0" err="1"/>
              <a:t>Weblogic</a:t>
            </a:r>
            <a:r>
              <a:rPr lang="en-US" sz="1400" dirty="0"/>
              <a:t>, IBM’s </a:t>
            </a:r>
            <a:r>
              <a:rPr lang="en-US" sz="1400" dirty="0" err="1"/>
              <a:t>Websphere</a:t>
            </a:r>
            <a:r>
              <a:rPr lang="en-US" sz="1400" dirty="0"/>
              <a:t> Application Server, </a:t>
            </a:r>
            <a:r>
              <a:rPr lang="en-US" sz="1400" dirty="0" err="1"/>
              <a:t>Redhat’s</a:t>
            </a:r>
            <a:r>
              <a:rPr lang="en-US" sz="1400" dirty="0"/>
              <a:t>  </a:t>
            </a:r>
            <a:r>
              <a:rPr lang="en-US" sz="1400" dirty="0" err="1"/>
              <a:t>WildFly</a:t>
            </a:r>
            <a:r>
              <a:rPr lang="en-US" sz="1400" dirty="0"/>
              <a:t> server.</a:t>
            </a:r>
          </a:p>
          <a:p>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txBox="1">
            <a:spLocks noGrp="1"/>
          </p:cNvSpPr>
          <p:nvPr/>
        </p:nvSpPr>
        <p:spPr bwMode="auto">
          <a:xfrm>
            <a:off x="4191000" y="6477000"/>
            <a:ext cx="533400" cy="228600"/>
          </a:xfrm>
          <a:prstGeom prst="rect">
            <a:avLst/>
          </a:prstGeom>
          <a:noFill/>
          <a:ln>
            <a:miter lim="800000"/>
            <a:headEnd/>
            <a:tailEnd/>
          </a:ln>
        </p:spPr>
        <p:txBody>
          <a:bodyPr/>
          <a:lstStyle/>
          <a:p>
            <a:pPr algn="r"/>
            <a:endParaRPr lang="en-US" sz="1000">
              <a:latin typeface="Trebuchet MS" pitchFamily="34" charset="0"/>
            </a:endParaRPr>
          </a:p>
        </p:txBody>
      </p:sp>
      <p:sp>
        <p:nvSpPr>
          <p:cNvPr id="4" name="Title 3"/>
          <p:cNvSpPr>
            <a:spLocks noGrp="1"/>
          </p:cNvSpPr>
          <p:nvPr>
            <p:ph type="title"/>
          </p:nvPr>
        </p:nvSpPr>
        <p:spPr/>
        <p:txBody>
          <a:bodyPr>
            <a:normAutofit/>
          </a:bodyPr>
          <a:lstStyle/>
          <a:p>
            <a:r>
              <a:rPr lang="en-US" sz="2000" dirty="0"/>
              <a:t>Summary</a:t>
            </a:r>
          </a:p>
        </p:txBody>
      </p:sp>
      <p:sp>
        <p:nvSpPr>
          <p:cNvPr id="6" name="Content Placeholder 5"/>
          <p:cNvSpPr>
            <a:spLocks noGrp="1"/>
          </p:cNvSpPr>
          <p:nvPr>
            <p:ph idx="1"/>
          </p:nvPr>
        </p:nvSpPr>
        <p:spPr/>
        <p:txBody>
          <a:bodyPr/>
          <a:lstStyle/>
          <a:p>
            <a:endParaRPr lang="en-US" sz="1800" dirty="0" smtClean="0"/>
          </a:p>
          <a:p>
            <a:r>
              <a:rPr lang="en-US" sz="1800" dirty="0" smtClean="0"/>
              <a:t>In </a:t>
            </a:r>
            <a:r>
              <a:rPr lang="en-US" sz="1800" dirty="0"/>
              <a:t>this lesson, we have learnt</a:t>
            </a:r>
            <a:r>
              <a:rPr lang="en-US" sz="1800" dirty="0" smtClean="0"/>
              <a:t>:</a:t>
            </a:r>
          </a:p>
          <a:p>
            <a:endParaRPr lang="en-US" sz="1800" dirty="0"/>
          </a:p>
          <a:p>
            <a:pPr lvl="1"/>
            <a:r>
              <a:rPr lang="en-US" sz="1600" dirty="0" smtClean="0"/>
              <a:t>An </a:t>
            </a:r>
            <a:r>
              <a:rPr lang="en-US" sz="1600" dirty="0"/>
              <a:t>overview of Web Applications</a:t>
            </a:r>
          </a:p>
          <a:p>
            <a:pPr lvl="1"/>
            <a:r>
              <a:rPr lang="en-US" sz="1600" dirty="0"/>
              <a:t>What are Web Components?</a:t>
            </a:r>
          </a:p>
          <a:p>
            <a:pPr lvl="1"/>
            <a:r>
              <a:rPr lang="en-US" sz="1600" dirty="0"/>
              <a:t>What are JEE containers?</a:t>
            </a:r>
          </a:p>
          <a:p>
            <a:endParaRPr lang="en-US" sz="16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txBox="1">
            <a:spLocks noGrp="1"/>
          </p:cNvSpPr>
          <p:nvPr/>
        </p:nvSpPr>
        <p:spPr bwMode="auto">
          <a:xfrm>
            <a:off x="4191000" y="6477000"/>
            <a:ext cx="533400" cy="228600"/>
          </a:xfrm>
          <a:prstGeom prst="rect">
            <a:avLst/>
          </a:prstGeom>
          <a:noFill/>
          <a:ln>
            <a:miter lim="800000"/>
            <a:headEnd/>
            <a:tailEnd/>
          </a:ln>
        </p:spPr>
        <p:txBody>
          <a:bodyPr/>
          <a:lstStyle/>
          <a:p>
            <a:pPr algn="r"/>
            <a:endParaRPr lang="en-US" sz="1000">
              <a:latin typeface="Trebuchet MS" pitchFamily="34" charset="0"/>
            </a:endParaRPr>
          </a:p>
        </p:txBody>
      </p:sp>
      <p:sp>
        <p:nvSpPr>
          <p:cNvPr id="4" name="Title 3"/>
          <p:cNvSpPr>
            <a:spLocks noGrp="1"/>
          </p:cNvSpPr>
          <p:nvPr>
            <p:ph type="title"/>
          </p:nvPr>
        </p:nvSpPr>
        <p:spPr/>
        <p:txBody>
          <a:bodyPr>
            <a:normAutofit/>
          </a:bodyPr>
          <a:lstStyle/>
          <a:p>
            <a:r>
              <a:rPr lang="en-US" sz="2000" dirty="0"/>
              <a:t>Review Questions</a:t>
            </a:r>
          </a:p>
        </p:txBody>
      </p:sp>
      <p:sp>
        <p:nvSpPr>
          <p:cNvPr id="6" name="Content Placeholder 5"/>
          <p:cNvSpPr>
            <a:spLocks noGrp="1"/>
          </p:cNvSpPr>
          <p:nvPr>
            <p:ph idx="1"/>
          </p:nvPr>
        </p:nvSpPr>
        <p:spPr/>
        <p:txBody>
          <a:bodyPr/>
          <a:lstStyle/>
          <a:p>
            <a:pPr marL="174625" lvl="1" indent="0">
              <a:buNone/>
            </a:pPr>
            <a:endParaRPr lang="en-US" dirty="0"/>
          </a:p>
          <a:p>
            <a:pPr marL="0" indent="0">
              <a:buNone/>
            </a:pPr>
            <a:endParaRPr lang="en-US" dirty="0" smtClean="0"/>
          </a:p>
          <a:p>
            <a:r>
              <a:rPr lang="en-US" sz="1800" dirty="0"/>
              <a:t>Question 1</a:t>
            </a:r>
            <a:r>
              <a:rPr lang="en-US" sz="1800" dirty="0" smtClean="0"/>
              <a:t>: </a:t>
            </a:r>
            <a:r>
              <a:rPr lang="en-US" sz="1800" dirty="0"/>
              <a:t>A ___ is a software entity that provides a response to a web request. </a:t>
            </a:r>
            <a:endParaRPr lang="en-US" sz="1800" dirty="0" smtClean="0"/>
          </a:p>
          <a:p>
            <a:endParaRPr lang="en-US" sz="1800" dirty="0"/>
          </a:p>
          <a:p>
            <a:pPr lvl="1"/>
            <a:r>
              <a:rPr lang="en-US" sz="1600" dirty="0"/>
              <a:t>Option 1: Web Component</a:t>
            </a:r>
          </a:p>
          <a:p>
            <a:pPr lvl="1"/>
            <a:r>
              <a:rPr lang="en-US" sz="1600" dirty="0"/>
              <a:t>Option 2: HTML page</a:t>
            </a:r>
          </a:p>
          <a:p>
            <a:pPr lvl="1"/>
            <a:r>
              <a:rPr lang="en-US" sz="1600" dirty="0"/>
              <a:t>Option 3: </a:t>
            </a:r>
            <a:r>
              <a:rPr lang="en-US" sz="1600" dirty="0" err="1"/>
              <a:t>Javascript</a:t>
            </a:r>
            <a:endParaRPr lang="en-US" sz="1600" dirty="0"/>
          </a:p>
          <a:p>
            <a:pPr lvl="1"/>
            <a:r>
              <a:rPr lang="en-US" sz="1600" dirty="0"/>
              <a:t>Option 4: Web </a:t>
            </a:r>
            <a:r>
              <a:rPr lang="en-US" sz="1600" dirty="0" smtClean="0"/>
              <a:t>Server</a:t>
            </a:r>
          </a:p>
          <a:p>
            <a:pPr lvl="1"/>
            <a:endParaRPr lang="en-US" dirty="0"/>
          </a:p>
          <a:p>
            <a:r>
              <a:rPr lang="en-US" sz="1800" dirty="0"/>
              <a:t>Question 2: </a:t>
            </a:r>
            <a:r>
              <a:rPr lang="en-US" sz="1800" dirty="0" err="1"/>
              <a:t>WildFly</a:t>
            </a:r>
            <a:r>
              <a:rPr lang="en-US" sz="1800" dirty="0"/>
              <a:t> is actually an example of a</a:t>
            </a:r>
            <a:r>
              <a:rPr lang="en-US" sz="1800" dirty="0" smtClean="0"/>
              <a:t>:</a:t>
            </a:r>
          </a:p>
          <a:p>
            <a:endParaRPr lang="en-US" sz="1800" dirty="0"/>
          </a:p>
          <a:p>
            <a:pPr lvl="1"/>
            <a:r>
              <a:rPr lang="en-US" sz="1600" dirty="0"/>
              <a:t>Option 1: Web Server</a:t>
            </a:r>
          </a:p>
          <a:p>
            <a:pPr lvl="1"/>
            <a:r>
              <a:rPr lang="en-US" sz="1600" dirty="0"/>
              <a:t>Option 2: Application server</a:t>
            </a:r>
          </a:p>
          <a:p>
            <a:endParaRPr lang="en-US" dirty="0"/>
          </a:p>
          <a:p>
            <a:pPr lvl="1"/>
            <a:endParaRPr lang="en-US" dirty="0"/>
          </a:p>
          <a:p>
            <a:endParaRPr lang="en-US" dirty="0"/>
          </a:p>
          <a:p>
            <a:endParaRPr lang="en-US" dirty="0"/>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859A5F2-C739-41AA-9514-D41AE2EC2FA5}"/>
    </a:ext>
  </a:extLst>
</a:theme>
</file>

<file path=ppt/theme/theme6.xml><?xml version="1.0" encoding="utf-8"?>
<a:theme xmlns:a="http://schemas.openxmlformats.org/drawingml/2006/main" name="1_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22E8C0FC-19AA-49B3-8B48-D5D7B28791A3}"/>
    </a:ext>
  </a:extLst>
</a:theme>
</file>

<file path=ppt/theme/theme7.xml><?xml version="1.0" encoding="utf-8"?>
<a:theme xmlns:a="http://schemas.openxmlformats.org/drawingml/2006/main" name="1_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402EEFE-15E7-483D-8A8B-C0D1F6FA0BF2}"/>
    </a:ext>
  </a:extLst>
</a:theme>
</file>

<file path=ppt/theme/theme8.xml><?xml version="1.0" encoding="utf-8"?>
<a:theme xmlns:a="http://schemas.openxmlformats.org/drawingml/2006/main" name="1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62C5B02-DB0C-41FB-BDEB-B0054E93272C}"/>
    </a:ext>
  </a:extLst>
</a:theme>
</file>

<file path=ppt/theme/theme9.xml><?xml version="1.0" encoding="utf-8"?>
<a:theme xmlns:a="http://schemas.openxmlformats.org/drawingml/2006/main" name="1_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859A5F2-C739-41AA-9514-D41AE2EC2FA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aterial_x0020_Type xmlns="f9b258c7-9c72-463b-80f6-91d061ebb25d">Demos</Material_x0020_Type>
    <Category xmlns="f9b258c7-9c72-463b-80f6-91d061ebb25d">Module Artifact</Category>
    <_Version xmlns="http://schemas.microsoft.com/sharepoint/v3/fields" xsi:nil="true"/>
    <_DCDateModified xmlns="http://schemas.microsoft.com/sharepoint/v3/fields" xsi:nil="true"/>
    <Level xmlns="f9b258c7-9c72-463b-80f6-91d061ebb25d">L1</Level>
  </documentManagement>
</p:properties>
</file>

<file path=customXml/itemProps1.xml><?xml version="1.0" encoding="utf-8"?>
<ds:datastoreItem xmlns:ds="http://schemas.openxmlformats.org/officeDocument/2006/customXml" ds:itemID="{AC8683D0-61A5-4100-8325-7700775725B1}"/>
</file>

<file path=customXml/itemProps2.xml><?xml version="1.0" encoding="utf-8"?>
<ds:datastoreItem xmlns:ds="http://schemas.openxmlformats.org/officeDocument/2006/customXml" ds:itemID="{1B673CDC-8BE6-4391-ABD9-A817C61AB8C9}"/>
</file>

<file path=customXml/itemProps3.xml><?xml version="1.0" encoding="utf-8"?>
<ds:datastoreItem xmlns:ds="http://schemas.openxmlformats.org/officeDocument/2006/customXml" ds:itemID="{7C1830C8-F522-4AF4-83DD-915E4EE23EB4}"/>
</file>

<file path=docProps/app.xml><?xml version="1.0" encoding="utf-8"?>
<Properties xmlns="http://schemas.openxmlformats.org/officeDocument/2006/extended-properties" xmlns:vt="http://schemas.openxmlformats.org/officeDocument/2006/docPropsVTypes">
  <Template/>
  <TotalTime>1379</TotalTime>
  <Words>1250</Words>
  <Application>Microsoft Office PowerPoint</Application>
  <PresentationFormat>On-screen Show (4:3)</PresentationFormat>
  <Paragraphs>126</Paragraphs>
  <Slides>8</Slides>
  <Notes>8</Notes>
  <HiddenSlides>0</HiddenSlides>
  <MMClips>0</MMClips>
  <ScaleCrop>false</ScaleCrop>
  <HeadingPairs>
    <vt:vector size="8" baseType="variant">
      <vt:variant>
        <vt:lpstr>Fonts Used</vt:lpstr>
      </vt:variant>
      <vt:variant>
        <vt:i4>9</vt:i4>
      </vt:variant>
      <vt:variant>
        <vt:lpstr>Theme</vt:lpstr>
      </vt:variant>
      <vt:variant>
        <vt:i4>9</vt:i4>
      </vt:variant>
      <vt:variant>
        <vt:lpstr>Embedded OLE Servers</vt:lpstr>
      </vt:variant>
      <vt:variant>
        <vt:i4>1</vt:i4>
      </vt:variant>
      <vt:variant>
        <vt:lpstr>Slide Titles</vt:lpstr>
      </vt:variant>
      <vt:variant>
        <vt:i4>8</vt:i4>
      </vt:variant>
    </vt:vector>
  </HeadingPairs>
  <TitlesOfParts>
    <vt:vector size="27" baseType="lpstr">
      <vt:lpstr>ＭＳ Ｐゴシック</vt:lpstr>
      <vt:lpstr>Arial</vt:lpstr>
      <vt:lpstr>Calibri</vt:lpstr>
      <vt:lpstr>Candara</vt:lpstr>
      <vt:lpstr>Georgia</vt:lpstr>
      <vt:lpstr>Helvetica Light</vt:lpstr>
      <vt:lpstr>Trebuchet MS</vt:lpstr>
      <vt:lpstr>Verdana</vt:lpstr>
      <vt:lpstr>Wingdings</vt:lpstr>
      <vt:lpstr>2_Corporate Presentation Template (4x3 - Normal)</vt:lpstr>
      <vt:lpstr>Capgemini 2017_Cover slides</vt:lpstr>
      <vt:lpstr>Section slides</vt:lpstr>
      <vt:lpstr>Content Layouts</vt:lpstr>
      <vt:lpstr>Content and Image Layouts</vt:lpstr>
      <vt:lpstr>1_Capgemini 2017_Cover slides</vt:lpstr>
      <vt:lpstr>1_Section slides</vt:lpstr>
      <vt:lpstr>1_Content Layouts</vt:lpstr>
      <vt:lpstr>1_Content and Image Layouts</vt:lpstr>
      <vt:lpstr>think-cell Slide</vt:lpstr>
      <vt:lpstr>Java Servlets   3.0</vt:lpstr>
      <vt:lpstr>Lesson Objectives</vt:lpstr>
      <vt:lpstr>1.1:  Web Applications – An Overview  Server-Side Applications </vt:lpstr>
      <vt:lpstr>1.1:  Web Applications – An Overview  Server-Side Applications</vt:lpstr>
      <vt:lpstr>1.2: What are Web Components? Using Web Components in Application Design</vt:lpstr>
      <vt:lpstr>1.3: What are JEE Containers?  Java EE Containers, Components &amp; Services</vt:lpstr>
      <vt:lpstr>Summary</vt:lpstr>
      <vt:lpstr>Review Questions</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iGATE Presentation Template</dc:title>
  <dc:creator>iGATE</dc:creator>
  <cp:lastModifiedBy>Thorat, Bharati</cp:lastModifiedBy>
  <cp:revision>235</cp:revision>
  <dcterms:created xsi:type="dcterms:W3CDTF">2012-05-18T02:59:15Z</dcterms:created>
  <dcterms:modified xsi:type="dcterms:W3CDTF">2018-03-09T05:27:02Z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0x010100A0AE62D972F90F4BABD1137CCFB20CA1</vt:lpwstr>
  </property>
  <property fmtid="{D5CDD505-2E9C-101B-9397-08002B2CF9AE}" pid="4" name="_SourceUrl">
    <vt:lpwstr/>
  </property>
</Properties>
</file>